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sldIdLst>
    <p:sldId id="295" r:id="rId2"/>
    <p:sldId id="288" r:id="rId3"/>
    <p:sldId id="297" r:id="rId4"/>
    <p:sldId id="299" r:id="rId5"/>
    <p:sldId id="298"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5" r:id="rId21"/>
    <p:sldId id="316" r:id="rId22"/>
    <p:sldId id="317" r:id="rId23"/>
    <p:sldId id="296" r:id="rId24"/>
    <p:sldId id="257" r:id="rId25"/>
    <p:sldId id="258" r:id="rId26"/>
    <p:sldId id="259" r:id="rId27"/>
    <p:sldId id="261" r:id="rId28"/>
    <p:sldId id="287" r:id="rId29"/>
    <p:sldId id="264" r:id="rId30"/>
    <p:sldId id="265" r:id="rId31"/>
    <p:sldId id="266" r:id="rId32"/>
    <p:sldId id="289" r:id="rId33"/>
    <p:sldId id="291" r:id="rId34"/>
    <p:sldId id="286" r:id="rId35"/>
    <p:sldId id="292" r:id="rId36"/>
    <p:sldId id="293" r:id="rId37"/>
    <p:sldId id="294" r:id="rId38"/>
    <p:sldId id="270" r:id="rId39"/>
    <p:sldId id="271" r:id="rId40"/>
    <p:sldId id="272" r:id="rId41"/>
    <p:sldId id="285" r:id="rId42"/>
    <p:sldId id="282" r:id="rId43"/>
    <p:sldId id="273" r:id="rId44"/>
    <p:sldId id="290" r:id="rId45"/>
    <p:sldId id="284" r:id="rId46"/>
    <p:sldId id="274" r:id="rId4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4660"/>
  </p:normalViewPr>
  <p:slideViewPr>
    <p:cSldViewPr snapToGrid="0">
      <p:cViewPr varScale="1">
        <p:scale>
          <a:sx n="72" d="100"/>
          <a:sy n="72" d="100"/>
        </p:scale>
        <p:origin x="888" y="78"/>
      </p:cViewPr>
      <p:guideLst>
        <p:guide orient="horz" pos="2160"/>
        <p:guide pos="2880"/>
      </p:guideLst>
    </p:cSldViewPr>
  </p:slideViewPr>
  <p:notesTextViewPr>
    <p:cViewPr>
      <p:scale>
        <a:sx n="1" d="1"/>
        <a:sy n="1" d="1"/>
      </p:scale>
      <p:origin x="0" y="0"/>
    </p:cViewPr>
  </p:notesTextViewPr>
  <p:sorterViewPr>
    <p:cViewPr>
      <p:scale>
        <a:sx n="100" d="100"/>
        <a:sy n="100" d="100"/>
      </p:scale>
      <p:origin x="0" y="-414"/>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Segoe UI" panose="020B0502040204020203" pitchFamily="34" charset="0"/>
              </a:defRPr>
            </a:lvl1pPr>
          </a:lstStyle>
          <a:p>
            <a:endParaRPr lang="en-GB"/>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Segoe UI" panose="020B0502040204020203" pitchFamily="34" charset="0"/>
              </a:defRPr>
            </a:lvl1pPr>
          </a:lstStyle>
          <a:p>
            <a:endParaRPr lang="en-GB"/>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Segoe UI" panose="020B0502040204020203" pitchFamily="34" charset="0"/>
              </a:defRPr>
            </a:lvl1pPr>
          </a:lstStyle>
          <a:p>
            <a:endParaRPr lang="en-GB"/>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Segoe UI" panose="020B0502040204020203" pitchFamily="34" charset="0"/>
              </a:defRPr>
            </a:lvl1pPr>
          </a:lstStyle>
          <a:p>
            <a:fld id="{C27D1C26-5603-41F1-B86E-2E3A17ED7ED7}" type="slidenum">
              <a:rPr lang="en-GB"/>
              <a:pPr/>
              <a:t>‹#›</a:t>
            </a:fld>
            <a:endParaRPr lang="en-GB"/>
          </a:p>
        </p:txBody>
      </p:sp>
    </p:spTree>
    <p:extLst>
      <p:ext uri="{BB962C8B-B14F-4D97-AF65-F5344CB8AC3E}">
        <p14:creationId xmlns:p14="http://schemas.microsoft.com/office/powerpoint/2010/main" val="25855824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pload.wikimedia.org/wikipedia/commons/3/39/Phospholipid_TvanBrussel.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a:spLocks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79826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noTextEdit="1"/>
          </p:cNvSpPr>
          <p:nvPr>
            <p:ph type="sldImg"/>
          </p:nvPr>
        </p:nvSpPr>
        <p:spPr>
          <a:xfrm>
            <a:off x="992188" y="731838"/>
            <a:ext cx="4872037" cy="3654425"/>
          </a:xfrm>
        </p:spPr>
      </p:sp>
      <p:sp>
        <p:nvSpPr>
          <p:cNvPr id="69635" name="Rectangle 3"/>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0712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DD28D5D5-1117-4EBA-8C10-73760655719A}" type="slidenum">
              <a:rPr lang="en-GB" altLang="en-US" sz="1300" smtClean="0"/>
              <a:pPr/>
              <a:t>19</a:t>
            </a:fld>
            <a:endParaRPr lang="en-GB" altLang="en-US" sz="1300" smtClean="0"/>
          </a:p>
        </p:txBody>
      </p:sp>
      <p:sp>
        <p:nvSpPr>
          <p:cNvPr id="20483" name="Rectangle 2"/>
          <p:cNvSpPr>
            <a:spLocks noRot="1" noChangeArrowheads="1" noTextEdit="1"/>
          </p:cNvSpPr>
          <p:nvPr>
            <p:ph type="sldImg"/>
          </p:nvPr>
        </p:nvSpPr>
        <p:spPr>
          <a:xfrm>
            <a:off x="992188" y="768350"/>
            <a:ext cx="5114925" cy="3836988"/>
          </a:xfrm>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3171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234B5992-161F-40B3-8BE3-CD5A99B5E3A2}" type="slidenum">
              <a:rPr lang="en-GB" altLang="en-US" sz="1300" smtClean="0"/>
              <a:pPr/>
              <a:t>20</a:t>
            </a:fld>
            <a:endParaRPr lang="en-GB" altLang="en-US" sz="1300" smtClean="0"/>
          </a:p>
        </p:txBody>
      </p:sp>
      <p:sp>
        <p:nvSpPr>
          <p:cNvPr id="24579" name="Rectangle 2"/>
          <p:cNvSpPr>
            <a:spLocks noRot="1" noChangeArrowheads="1" noTextEdit="1"/>
          </p:cNvSpPr>
          <p:nvPr>
            <p:ph type="sldImg"/>
          </p:nvPr>
        </p:nvSpPr>
        <p:spPr>
          <a:xfrm>
            <a:off x="992188" y="768350"/>
            <a:ext cx="5114925" cy="3836988"/>
          </a:xfrm>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237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2459038" y="741363"/>
            <a:ext cx="1587" cy="1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Text Box 2"/>
          <p:cNvSpPr txBox="1">
            <a:spLocks noChangeArrowheads="1"/>
          </p:cNvSpPr>
          <p:nvPr/>
        </p:nvSpPr>
        <p:spPr bwMode="auto">
          <a:xfrm>
            <a:off x="685800" y="4630738"/>
            <a:ext cx="5481638"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ts val="450"/>
              </a:spcBef>
              <a:buClrTx/>
              <a:buFontTx/>
              <a:buNone/>
            </a:pPr>
            <a:r>
              <a:rPr lang="en-GB" altLang="en-US">
                <a:ea typeface="Microsoft YaHei" panose="020B0503020204020204" pitchFamily="34" charset="-122"/>
              </a:rPr>
              <a:t>Image source Gray’s anatomy Fig 677</a:t>
            </a:r>
          </a:p>
        </p:txBody>
      </p:sp>
    </p:spTree>
    <p:extLst>
      <p:ext uri="{BB962C8B-B14F-4D97-AF65-F5344CB8AC3E}">
        <p14:creationId xmlns:p14="http://schemas.microsoft.com/office/powerpoint/2010/main" val="114476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E8C2D5E-61C0-4FE6-8341-F9AC99D52865}" type="slidenum">
              <a:rPr lang="en-GB"/>
              <a:pPr/>
              <a:t>24</a:t>
            </a:fld>
            <a:endParaRPr lang="en-GB"/>
          </a:p>
        </p:txBody>
      </p:sp>
      <p:sp>
        <p:nvSpPr>
          <p:cNvPr id="225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76733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457D7F-3520-46D4-A35F-2864EF43D5F9}" type="slidenum">
              <a:rPr lang="en-GB"/>
              <a:pPr/>
              <a:t>25</a:t>
            </a:fld>
            <a:endParaRPr lang="en-GB"/>
          </a:p>
        </p:txBody>
      </p:sp>
      <p:sp>
        <p:nvSpPr>
          <p:cNvPr id="235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891275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4BA222-2141-415E-B822-06A594486944}" type="slidenum">
              <a:rPr lang="en-GB"/>
              <a:pPr/>
              <a:t>26</a:t>
            </a:fld>
            <a:endParaRPr lang="en-GB"/>
          </a:p>
        </p:txBody>
      </p:sp>
      <p:sp>
        <p:nvSpPr>
          <p:cNvPr id="245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467552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1F2E01-8D6F-4BEA-B6C8-6BB673E1DBB0}" type="slidenum">
              <a:rPr lang="en-GB"/>
              <a:pPr/>
              <a:t>27</a:t>
            </a:fld>
            <a:endParaRPr lang="en-GB"/>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8703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5DDB4F-F7D2-4FA4-9ACC-2801B9FEC5F8}" type="slidenum">
              <a:rPr lang="en-GB"/>
              <a:pPr/>
              <a:t>29</a:t>
            </a:fld>
            <a:endParaRPr lang="en-GB"/>
          </a:p>
        </p:txBody>
      </p:sp>
      <p:sp>
        <p:nvSpPr>
          <p:cNvPr id="296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5588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D46D805-9742-4418-9DC6-9D562B3B2F1A}" type="slidenum">
              <a:rPr lang="en-GB"/>
              <a:pPr/>
              <a:t>30</a:t>
            </a:fld>
            <a:endParaRPr lang="en-GB"/>
          </a:p>
        </p:txBody>
      </p:sp>
      <p:sp>
        <p:nvSpPr>
          <p:cNvPr id="307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0441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a:spLocks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182752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560EE2-B4EA-4F83-91F6-C7CD8A715BBF}" type="slidenum">
              <a:rPr lang="en-GB"/>
              <a:pPr/>
              <a:t>31</a:t>
            </a:fld>
            <a:endParaRPr lang="en-GB"/>
          </a:p>
        </p:txBody>
      </p:sp>
      <p:sp>
        <p:nvSpPr>
          <p:cNvPr id="317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96358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B46715-BCA5-4129-BE89-1EE0ABA3460A}" type="slidenum">
              <a:rPr lang="en-GB" altLang="en-US"/>
              <a:pPr/>
              <a:t>33</a:t>
            </a:fld>
            <a:endParaRPr lang="en-GB" altLang="en-US"/>
          </a:p>
        </p:txBody>
      </p:sp>
      <p:sp>
        <p:nvSpPr>
          <p:cNvPr id="327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1464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2B006A4-2DD8-4372-83A5-C3845421103B}" type="slidenum">
              <a:rPr lang="en-GB" altLang="en-US"/>
              <a:pPr/>
              <a:t>35</a:t>
            </a:fld>
            <a:endParaRPr lang="en-GB" altLang="en-US"/>
          </a:p>
        </p:txBody>
      </p:sp>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64998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B9686B-7BC1-45E9-B77C-7120103A1A60}" type="slidenum">
              <a:rPr lang="en-GB" altLang="en-US"/>
              <a:pPr/>
              <a:t>36</a:t>
            </a:fld>
            <a:endParaRPr lang="en-GB" altLang="en-US"/>
          </a:p>
        </p:txBody>
      </p:sp>
      <p:sp>
        <p:nvSpPr>
          <p:cNvPr id="337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6276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1672D0-6611-453E-956E-B13D31B95892}" type="slidenum">
              <a:rPr lang="en-GB"/>
              <a:pPr/>
              <a:t>38</a:t>
            </a:fld>
            <a:endParaRPr lang="en-GB"/>
          </a:p>
        </p:txBody>
      </p:sp>
      <p:sp>
        <p:nvSpPr>
          <p:cNvPr id="358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54807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898004-3356-4BA9-AFFD-5F486BB41950}" type="slidenum">
              <a:rPr lang="en-GB"/>
              <a:pPr/>
              <a:t>39</a:t>
            </a:fld>
            <a:endParaRPr lang="en-GB"/>
          </a:p>
        </p:txBody>
      </p:sp>
      <p:sp>
        <p:nvSpPr>
          <p:cNvPr id="368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60400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118D81C-73D1-4A61-8B62-CB8C117ECF8C}" type="slidenum">
              <a:rPr lang="en-GB"/>
              <a:pPr/>
              <a:t>40</a:t>
            </a:fld>
            <a:endParaRPr lang="en-GB"/>
          </a:p>
        </p:txBody>
      </p:sp>
      <p:sp>
        <p:nvSpPr>
          <p:cNvPr id="378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04300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6D2B27-4DFB-4F05-B5A7-2D13025B617D}" type="slidenum">
              <a:rPr lang="en-GB"/>
              <a:pPr/>
              <a:t>43</a:t>
            </a:fld>
            <a:endParaRPr lang="en-GB"/>
          </a:p>
        </p:txBody>
      </p:sp>
      <p:sp>
        <p:nvSpPr>
          <p:cNvPr id="389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7421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2"/>
          <p:cNvSpPr>
            <a:spLocks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41331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a:spLocks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99861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Text Box 2"/>
          <p:cNvSpPr>
            <a:spLocks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mtClean="0">
                <a:hlinkClick r:id="rId3"/>
              </a:rPr>
              <a:t>http://upload.wikimedia.org/wikipedia/commons/3/39/Phospholipid_TvanBrussel.jpg</a:t>
            </a:r>
            <a:r>
              <a:rPr lang="en-GB" altLang="en-US" smtClean="0"/>
              <a:t> </a:t>
            </a:r>
            <a:endParaRPr lang="en-US" altLang="en-US" smtClean="0"/>
          </a:p>
        </p:txBody>
      </p:sp>
    </p:spTree>
    <p:extLst>
      <p:ext uri="{BB962C8B-B14F-4D97-AF65-F5344CB8AC3E}">
        <p14:creationId xmlns:p14="http://schemas.microsoft.com/office/powerpoint/2010/main" val="232541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noTextEdit="1"/>
          </p:cNvSpPr>
          <p:nvPr>
            <p:ph type="sldImg"/>
          </p:nvPr>
        </p:nvSpPr>
        <p:spPr>
          <a:xfrm>
            <a:off x="990600" y="741363"/>
            <a:ext cx="4872038" cy="36560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p:cNvSpPr>
            <a:spLocks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5286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noTextEdit="1"/>
          </p:cNvSpPr>
          <p:nvPr>
            <p:ph type="sldImg"/>
          </p:nvPr>
        </p:nvSpPr>
        <p:spPr>
          <a:xfrm>
            <a:off x="992188" y="731838"/>
            <a:ext cx="4872037" cy="3654425"/>
          </a:xfrm>
        </p:spPr>
      </p:sp>
      <p:sp>
        <p:nvSpPr>
          <p:cNvPr id="59395" name="Rectangle 3"/>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412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noTextEdit="1"/>
          </p:cNvSpPr>
          <p:nvPr>
            <p:ph type="sldImg"/>
          </p:nvPr>
        </p:nvSpPr>
        <p:spPr>
          <a:xfrm>
            <a:off x="992188" y="731838"/>
            <a:ext cx="4872037" cy="3654425"/>
          </a:xfrm>
        </p:spPr>
      </p:sp>
      <p:sp>
        <p:nvSpPr>
          <p:cNvPr id="61443" name="Rectangle 3"/>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066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noTextEdit="1"/>
          </p:cNvSpPr>
          <p:nvPr>
            <p:ph type="sldImg"/>
          </p:nvPr>
        </p:nvSpPr>
        <p:spPr>
          <a:xfrm>
            <a:off x="992188" y="731838"/>
            <a:ext cx="4872037" cy="3654425"/>
          </a:xfrm>
        </p:spPr>
      </p:sp>
      <p:sp>
        <p:nvSpPr>
          <p:cNvPr id="67587" name="Rectangle 3"/>
          <p:cNvSpPr>
            <a:spLocks noGrp="1" noChangeArrowheads="1"/>
          </p:cNvSpPr>
          <p:nvPr>
            <p:ph type="body" idx="1"/>
          </p:nvPr>
        </p:nvSpPr>
        <p:spPr>
          <a:xfrm>
            <a:off x="685800" y="4630738"/>
            <a:ext cx="5483225" cy="4386262"/>
          </a:xfrm>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2217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20B8C0D-3F55-4BD7-A7A5-5DF0C93B0573}" type="slidenum">
              <a:rPr lang="en-GB"/>
              <a:pPr/>
              <a:t>‹#›</a:t>
            </a:fld>
            <a:endParaRPr lang="en-GB"/>
          </a:p>
        </p:txBody>
      </p:sp>
    </p:spTree>
    <p:extLst>
      <p:ext uri="{BB962C8B-B14F-4D97-AF65-F5344CB8AC3E}">
        <p14:creationId xmlns:p14="http://schemas.microsoft.com/office/powerpoint/2010/main" val="383779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0C56F1B5-C44D-4687-98F2-E9C97FD28CAF}" type="slidenum">
              <a:rPr lang="en-GB"/>
              <a:pPr/>
              <a:t>‹#›</a:t>
            </a:fld>
            <a:endParaRPr lang="en-GB"/>
          </a:p>
        </p:txBody>
      </p:sp>
    </p:spTree>
    <p:extLst>
      <p:ext uri="{BB962C8B-B14F-4D97-AF65-F5344CB8AC3E}">
        <p14:creationId xmlns:p14="http://schemas.microsoft.com/office/powerpoint/2010/main" val="327367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F0E82B06-07CF-4CC6-AC87-1E846A791AFD}" type="slidenum">
              <a:rPr lang="en-GB"/>
              <a:pPr/>
              <a:t>‹#›</a:t>
            </a:fld>
            <a:endParaRPr lang="en-GB"/>
          </a:p>
        </p:txBody>
      </p:sp>
    </p:spTree>
    <p:extLst>
      <p:ext uri="{BB962C8B-B14F-4D97-AF65-F5344CB8AC3E}">
        <p14:creationId xmlns:p14="http://schemas.microsoft.com/office/powerpoint/2010/main" val="228180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D841A5EF-D6F2-4995-9EA8-5D7318B2120F}" type="slidenum">
              <a:rPr lang="en-GB" altLang="en-US"/>
              <a:pPr>
                <a:defRPr/>
              </a:pPr>
              <a:t>‹#›</a:t>
            </a:fld>
            <a:endParaRPr lang="en-GB" altLang="en-US"/>
          </a:p>
        </p:txBody>
      </p:sp>
    </p:spTree>
    <p:extLst>
      <p:ext uri="{BB962C8B-B14F-4D97-AF65-F5344CB8AC3E}">
        <p14:creationId xmlns:p14="http://schemas.microsoft.com/office/powerpoint/2010/main" val="69019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p:spPr>
        <p:txBody>
          <a:bodyPr/>
          <a:lstStyle/>
          <a:p>
            <a:r>
              <a:rPr lang="en-US" smtClean="0"/>
              <a:t>Click to edit Master title style</a:t>
            </a:r>
            <a:endParaRPr lang="en-GB"/>
          </a:p>
        </p:txBody>
      </p:sp>
      <p:sp>
        <p:nvSpPr>
          <p:cNvPr id="3" name="Online Image Placeholder 2"/>
          <p:cNvSpPr>
            <a:spLocks noGrp="1"/>
          </p:cNvSpPr>
          <p:nvPr>
            <p:ph type="clipArt" sz="half" idx="1"/>
          </p:nvPr>
        </p:nvSpPr>
        <p:spPr>
          <a:xfrm>
            <a:off x="504031" y="1763925"/>
            <a:ext cx="4452276" cy="4989036"/>
          </a:xfrm>
        </p:spPr>
        <p:txBody>
          <a:bodyPr/>
          <a:lstStyle/>
          <a:p>
            <a:pPr lvl="0"/>
            <a:endParaRPr lang="en-GB" noProof="0" smtClean="0"/>
          </a:p>
        </p:txBody>
      </p:sp>
      <p:sp>
        <p:nvSpPr>
          <p:cNvPr id="4" name="Text Placeholder 3"/>
          <p:cNvSpPr>
            <a:spLocks noGrp="1"/>
          </p:cNvSpPr>
          <p:nvPr>
            <p:ph type="body" sz="half" idx="2"/>
          </p:nvPr>
        </p:nvSpPr>
        <p:spPr>
          <a:xfrm>
            <a:off x="5124318" y="1763925"/>
            <a:ext cx="4452276" cy="4989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3E1C6E-DE01-459A-9C4C-2B68E7493A03}" type="slidenum">
              <a:rPr lang="en-GB" altLang="en-US"/>
              <a:pPr>
                <a:defRPr/>
              </a:pPr>
              <a:t>‹#›</a:t>
            </a:fld>
            <a:endParaRPr lang="en-GB" altLang="en-US"/>
          </a:p>
        </p:txBody>
      </p:sp>
    </p:spTree>
    <p:extLst>
      <p:ext uri="{BB962C8B-B14F-4D97-AF65-F5344CB8AC3E}">
        <p14:creationId xmlns:p14="http://schemas.microsoft.com/office/powerpoint/2010/main" val="413842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11A61595-F529-48C4-896B-18E1B83155F4}" type="slidenum">
              <a:rPr lang="en-GB"/>
              <a:pPr/>
              <a:t>‹#›</a:t>
            </a:fld>
            <a:endParaRPr lang="en-GB"/>
          </a:p>
        </p:txBody>
      </p:sp>
    </p:spTree>
    <p:extLst>
      <p:ext uri="{BB962C8B-B14F-4D97-AF65-F5344CB8AC3E}">
        <p14:creationId xmlns:p14="http://schemas.microsoft.com/office/powerpoint/2010/main" val="16613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00F5457B-5A2C-44A2-8BAD-DBA11BD518FA}" type="slidenum">
              <a:rPr lang="en-GB"/>
              <a:pPr/>
              <a:t>‹#›</a:t>
            </a:fld>
            <a:endParaRPr lang="en-GB"/>
          </a:p>
        </p:txBody>
      </p:sp>
    </p:spTree>
    <p:extLst>
      <p:ext uri="{BB962C8B-B14F-4D97-AF65-F5344CB8AC3E}">
        <p14:creationId xmlns:p14="http://schemas.microsoft.com/office/powerpoint/2010/main" val="113302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768475"/>
            <a:ext cx="4357687" cy="438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3325" y="1768475"/>
            <a:ext cx="4357688" cy="438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A7F84990-D0BC-49BF-A6F4-C300F945F7B7}" type="slidenum">
              <a:rPr lang="en-GB"/>
              <a:pPr/>
              <a:t>‹#›</a:t>
            </a:fld>
            <a:endParaRPr lang="en-GB"/>
          </a:p>
        </p:txBody>
      </p:sp>
    </p:spTree>
    <p:extLst>
      <p:ext uri="{BB962C8B-B14F-4D97-AF65-F5344CB8AC3E}">
        <p14:creationId xmlns:p14="http://schemas.microsoft.com/office/powerpoint/2010/main" val="27045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C5AA333F-6CE3-4F9B-A3D5-A899235D6415}" type="slidenum">
              <a:rPr lang="en-GB"/>
              <a:pPr/>
              <a:t>‹#›</a:t>
            </a:fld>
            <a:endParaRPr lang="en-GB"/>
          </a:p>
        </p:txBody>
      </p:sp>
    </p:spTree>
    <p:extLst>
      <p:ext uri="{BB962C8B-B14F-4D97-AF65-F5344CB8AC3E}">
        <p14:creationId xmlns:p14="http://schemas.microsoft.com/office/powerpoint/2010/main" val="355390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150E7298-4A69-4BBF-94BD-2BD54E1F4CAB}" type="slidenum">
              <a:rPr lang="en-GB"/>
              <a:pPr/>
              <a:t>‹#›</a:t>
            </a:fld>
            <a:endParaRPr lang="en-GB"/>
          </a:p>
        </p:txBody>
      </p:sp>
    </p:spTree>
    <p:extLst>
      <p:ext uri="{BB962C8B-B14F-4D97-AF65-F5344CB8AC3E}">
        <p14:creationId xmlns:p14="http://schemas.microsoft.com/office/powerpoint/2010/main" val="253802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6EAB4596-1CEB-4E80-A9B3-168D9211E01D}" type="slidenum">
              <a:rPr lang="en-GB"/>
              <a:pPr/>
              <a:t>‹#›</a:t>
            </a:fld>
            <a:endParaRPr lang="en-GB"/>
          </a:p>
        </p:txBody>
      </p:sp>
    </p:spTree>
    <p:extLst>
      <p:ext uri="{BB962C8B-B14F-4D97-AF65-F5344CB8AC3E}">
        <p14:creationId xmlns:p14="http://schemas.microsoft.com/office/powerpoint/2010/main" val="424861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D5595D6A-A9D7-4982-A7D2-1CEC8378DF69}" type="slidenum">
              <a:rPr lang="en-GB"/>
              <a:pPr/>
              <a:t>‹#›</a:t>
            </a:fld>
            <a:endParaRPr lang="en-GB"/>
          </a:p>
        </p:txBody>
      </p:sp>
    </p:spTree>
    <p:extLst>
      <p:ext uri="{BB962C8B-B14F-4D97-AF65-F5344CB8AC3E}">
        <p14:creationId xmlns:p14="http://schemas.microsoft.com/office/powerpoint/2010/main" val="304901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4BBDFE02-0575-4ED9-9A87-5FF3E42EC314}" type="slidenum">
              <a:rPr lang="en-GB"/>
              <a:pPr/>
              <a:t>‹#›</a:t>
            </a:fld>
            <a:endParaRPr lang="en-GB"/>
          </a:p>
        </p:txBody>
      </p:sp>
    </p:spTree>
    <p:extLst>
      <p:ext uri="{BB962C8B-B14F-4D97-AF65-F5344CB8AC3E}">
        <p14:creationId xmlns:p14="http://schemas.microsoft.com/office/powerpoint/2010/main" val="111758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8475"/>
            <a:ext cx="8867775"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cs typeface="Segoe UI" panose="020B0502040204020203" pitchFamily="34" charset="0"/>
              </a:defRPr>
            </a:lvl1pPr>
          </a:lstStyle>
          <a:p>
            <a:endParaRPr lang="en-GB"/>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Segoe UI" panose="020B0502040204020203" pitchFamily="34" charset="0"/>
              </a:defRPr>
            </a:lvl1pPr>
          </a:lstStyle>
          <a:p>
            <a:endParaRPr lang="en-GB"/>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cs typeface="Segoe UI" panose="020B0502040204020203" pitchFamily="34" charset="0"/>
              </a:defRPr>
            </a:lvl1pPr>
          </a:lstStyle>
          <a:p>
            <a:fld id="{DE1DD569-303B-49EC-85E9-526140EE0DE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2pPr>
      <a:lvl3pPr marL="1143000" indent="-228600"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3pPr>
      <a:lvl4pPr marL="1600200" indent="-228600"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4pPr>
      <a:lvl5pPr marL="2057400" indent="-228600"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5pPr>
      <a:lvl6pPr marL="2514600" indent="-228600"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6pPr>
      <a:lvl7pPr marL="2971800" indent="-228600"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7pPr>
      <a:lvl8pPr marL="3429000" indent="-228600"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8pPr>
      <a:lvl9pPr marL="3886200" indent="-228600" algn="ctr" defTabSz="449263" rtl="0" fontAlgn="base" hangingPunct="0">
        <a:lnSpc>
          <a:spcPct val="101000"/>
        </a:lnSpc>
        <a:spcBef>
          <a:spcPct val="0"/>
        </a:spcBef>
        <a:spcAft>
          <a:spcPct val="0"/>
        </a:spcAft>
        <a:buClr>
          <a:srgbClr val="000000"/>
        </a:buClr>
        <a:buSzPct val="100000"/>
        <a:buFont typeface="Times New Roman" panose="02020603050405020304" pitchFamily="18" charset="0"/>
        <a:defRPr sz="4400">
          <a:solidFill>
            <a:srgbClr val="000000"/>
          </a:solidFill>
          <a:latin typeface="Verdana" panose="020B0604030504040204" pitchFamily="34" charset="0"/>
          <a:ea typeface="Microsoft YaHei" panose="020B0503020204020204" pitchFamily="34" charset="-122"/>
        </a:defRPr>
      </a:lvl9pPr>
    </p:titleStyle>
    <p:bodyStyle>
      <a:lvl1pPr marL="342900" indent="-342900" algn="l" defTabSz="449263" rtl="0" fontAlgn="base" hangingPunct="0">
        <a:lnSpc>
          <a:spcPct val="101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101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101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101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101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schnupp@dpag.ox.ac.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auditoryneuroscience.com/ear/bm_motion_2" TargetMode="External"/><Relationship Id="rId5" Type="http://schemas.openxmlformats.org/officeDocument/2006/relationships/hyperlink" Target="http://auditoryneuroscience.com/ear/bm_motion_3" TargetMode="External"/><Relationship Id="rId4" Type="http://schemas.openxmlformats.org/officeDocument/2006/relationships/hyperlink" Target="http://auditoryneuroscience.com/travellingWav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auditoryneuroscience.com/ear/dancing_hair_cel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jan\LECTURES\AuditoryNeuroscience\lecture1\wavePropagation.avi" TargetMode="External"/><Relationship Id="rId1" Type="http://schemas.microsoft.com/office/2007/relationships/media" Target="file:///C:\jan\LECTURES\AuditoryNeuroscience\lecture1\wavePropagation.avi" TargetMode="External"/><Relationship Id="rId6" Type="http://schemas.openxmlformats.org/officeDocument/2006/relationships/hyperlink" Target="http://auditoryneuroscience.com/ear/phase_locking" TargetMode="External"/><Relationship Id="rId5" Type="http://schemas.openxmlformats.org/officeDocument/2006/relationships/image" Target="../media/image36.wmf"/><Relationship Id="rId4"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auditoryneuroscience.com/acoustics/inverse_square_la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22848" y="1321192"/>
            <a:ext cx="8807371" cy="1552184"/>
          </a:xfrm>
          <a:noFill/>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b" anchorCtr="1" compatLnSpc="1">
            <a:prstTxWarp prst="textNoShape">
              <a:avLst/>
            </a:prstTxWarp>
          </a:bodyPr>
          <a:lstStyle/>
          <a:p>
            <a:pPr algn="r" hangingPunct="1">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sz="5291" dirty="0" smtClean="0">
                <a:latin typeface="Liberation Sans" panose="020B0604020202020204" pitchFamily="34" charset="0"/>
                <a:ea typeface="Liberation Sans" panose="020B0604020202020204" pitchFamily="34" charset="0"/>
                <a:cs typeface="Liberation Sans" panose="020B0604020202020204" pitchFamily="34" charset="0"/>
              </a:rPr>
              <a:t>Ear and Brain</a:t>
            </a:r>
            <a:endParaRPr lang="en-US" altLang="en-US" sz="4409" dirty="0"/>
          </a:p>
        </p:txBody>
      </p:sp>
      <p:sp>
        <p:nvSpPr>
          <p:cNvPr id="4099" name="Rectangle 2"/>
          <p:cNvSpPr>
            <a:spLocks noGrp="1" noChangeArrowheads="1"/>
          </p:cNvSpPr>
          <p:nvPr>
            <p:ph type="subTitle" idx="4294967295"/>
          </p:nvPr>
        </p:nvSpPr>
        <p:spPr>
          <a:xfrm>
            <a:off x="224448" y="4089574"/>
            <a:ext cx="6191234" cy="2945123"/>
          </a:xfrm>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t" anchorCtr="1" compatLnSpc="1">
            <a:prstTxWarp prst="textNoShape">
              <a:avLst/>
            </a:prstTxWarp>
          </a:bodyPr>
          <a:lstStyle/>
          <a:p>
            <a:pPr marL="0" indent="0" algn="r" hangingPunct="1">
              <a:lnSpc>
                <a:spcPct val="80000"/>
              </a:lnSpc>
              <a:spcBef>
                <a:spcPts val="661"/>
              </a:spcBef>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GB" altLang="en-US" sz="2646" dirty="0" smtClean="0"/>
              <a:t>Auditory Neuroscience 2</a:t>
            </a:r>
            <a:endParaRPr lang="en-GB" altLang="en-US" sz="2646" dirty="0"/>
          </a:p>
          <a:p>
            <a:pPr marL="0" indent="0" algn="r" hangingPunct="1">
              <a:lnSpc>
                <a:spcPct val="80000"/>
              </a:lnSpc>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endParaRPr lang="en-US" altLang="en-US" dirty="0" smtClean="0"/>
          </a:p>
          <a:p>
            <a:pPr marL="0" indent="0" algn="r" hangingPunct="1">
              <a:lnSpc>
                <a:spcPct val="80000"/>
              </a:lnSpc>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dirty="0" smtClean="0"/>
              <a:t>Prof. Jan Schnupp</a:t>
            </a:r>
          </a:p>
          <a:p>
            <a:pPr marL="0" indent="0" algn="r" hangingPunct="1">
              <a:lnSpc>
                <a:spcPct val="80000"/>
              </a:lnSpc>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dirty="0" smtClean="0">
                <a:solidFill>
                  <a:srgbClr val="009999"/>
                </a:solidFill>
                <a:hlinkClick r:id="rId3"/>
              </a:rPr>
              <a:t>wschnupp@cityu.edu.hk</a:t>
            </a:r>
            <a:endParaRPr lang="en-US" altLang="en-US" sz="2425" dirty="0"/>
          </a:p>
          <a:p>
            <a:pPr marL="0" indent="0" algn="r" hangingPunct="1">
              <a:lnSpc>
                <a:spcPct val="80000"/>
              </a:lnSpc>
              <a:spcBef>
                <a:spcPts val="661"/>
              </a:spcBef>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sz="2425" dirty="0" smtClean="0"/>
              <a:t>http://auditoryneuroscience.com</a:t>
            </a:r>
            <a:endParaRPr lang="en-US" altLang="en-US" sz="2425" dirty="0"/>
          </a:p>
        </p:txBody>
      </p:sp>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563" y="5060160"/>
            <a:ext cx="3012263" cy="16163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9638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756496" y="-39362"/>
            <a:ext cx="8231646" cy="923960"/>
          </a:xfrm>
        </p:spPr>
        <p:txBody>
          <a:bodyPr/>
          <a:lstStyle/>
          <a:p>
            <a:pPr algn="l" eaLnBrk="1" hangingPunct="1"/>
            <a:r>
              <a:rPr lang="en-GB" altLang="en-US" sz="3527" b="1"/>
              <a:t>Electrochemical Equilibrium</a:t>
            </a:r>
          </a:p>
        </p:txBody>
      </p:sp>
      <p:sp>
        <p:nvSpPr>
          <p:cNvPr id="51204" name="Rectangle 4"/>
          <p:cNvSpPr>
            <a:spLocks noGrp="1" noChangeArrowheads="1"/>
          </p:cNvSpPr>
          <p:nvPr>
            <p:ph type="body" sz="half" idx="2"/>
          </p:nvPr>
        </p:nvSpPr>
        <p:spPr>
          <a:xfrm>
            <a:off x="840493" y="805085"/>
            <a:ext cx="9071610" cy="2267903"/>
          </a:xfrm>
        </p:spPr>
        <p:txBody>
          <a:bodyPr/>
          <a:lstStyle/>
          <a:p>
            <a:pPr eaLnBrk="1" hangingPunct="1"/>
            <a:r>
              <a:rPr lang="en-GB" altLang="en-US" sz="2646" dirty="0"/>
              <a:t>Ions diffuse through selective channels in a membrane.</a:t>
            </a:r>
          </a:p>
          <a:p>
            <a:pPr eaLnBrk="1" hangingPunct="1"/>
            <a:r>
              <a:rPr lang="en-GB" altLang="en-US" sz="2646" dirty="0"/>
              <a:t>Their partners of opposite charge are left behind.</a:t>
            </a:r>
          </a:p>
          <a:p>
            <a:pPr eaLnBrk="1" hangingPunct="1"/>
            <a:r>
              <a:rPr lang="en-GB" altLang="en-US" sz="2646" dirty="0"/>
              <a:t>An electrical gradient is set up across the membrane.</a:t>
            </a:r>
          </a:p>
          <a:p>
            <a:pPr eaLnBrk="1" hangingPunct="1"/>
            <a:r>
              <a:rPr lang="en-GB" altLang="en-US" sz="2646" dirty="0"/>
              <a:t>Further diffusion is opposed by the electrical gradient.</a:t>
            </a:r>
          </a:p>
        </p:txBody>
      </p:sp>
      <p:grpSp>
        <p:nvGrpSpPr>
          <p:cNvPr id="2" name="Group 1"/>
          <p:cNvGrpSpPr/>
          <p:nvPr/>
        </p:nvGrpSpPr>
        <p:grpSpPr>
          <a:xfrm>
            <a:off x="902864" y="3823877"/>
            <a:ext cx="8147650" cy="3443852"/>
            <a:chOff x="1499212" y="3784121"/>
            <a:chExt cx="8147650" cy="3443852"/>
          </a:xfrm>
        </p:grpSpPr>
        <p:sp>
          <p:nvSpPr>
            <p:cNvPr id="51202" name="Rectangle 2"/>
            <p:cNvSpPr>
              <a:spLocks noChangeArrowheads="1"/>
            </p:cNvSpPr>
            <p:nvPr/>
          </p:nvSpPr>
          <p:spPr bwMode="auto">
            <a:xfrm>
              <a:off x="1499212" y="3784121"/>
              <a:ext cx="8147650" cy="3443852"/>
            </a:xfrm>
            <a:prstGeom prst="rect">
              <a:avLst/>
            </a:prstGeom>
            <a:solidFill>
              <a:srgbClr val="F5F3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pic>
          <p:nvPicPr>
            <p:cNvPr id="51205" name="Picture 5" descr="selectiv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955" y="3899128"/>
              <a:ext cx="2635387" cy="32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selective-2"/>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355090" y="4133362"/>
              <a:ext cx="2600388" cy="29398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7" name="Picture 7" descr="selectiv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228" y="4080864"/>
              <a:ext cx="2521641" cy="293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3330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sz="half" idx="2"/>
          </p:nvPr>
        </p:nvSpPr>
        <p:spPr>
          <a:xfrm>
            <a:off x="5596788" y="1000957"/>
            <a:ext cx="4115823" cy="6268231"/>
          </a:xfrm>
          <a:noFill/>
        </p:spPr>
        <p:txBody>
          <a:bodyPr/>
          <a:lstStyle/>
          <a:p>
            <a:pPr eaLnBrk="1" hangingPunct="1">
              <a:lnSpc>
                <a:spcPct val="80000"/>
              </a:lnSpc>
            </a:pPr>
            <a:endParaRPr lang="en-GB" altLang="en-US" sz="2646" dirty="0"/>
          </a:p>
          <a:p>
            <a:pPr eaLnBrk="1" hangingPunct="1">
              <a:lnSpc>
                <a:spcPct val="80000"/>
              </a:lnSpc>
            </a:pPr>
            <a:r>
              <a:rPr lang="en-GB" altLang="en-US" sz="2646" dirty="0"/>
              <a:t>All cells (not just neurons) display an electrical potential across their cell membranes.</a:t>
            </a:r>
          </a:p>
          <a:p>
            <a:pPr eaLnBrk="1" hangingPunct="1">
              <a:lnSpc>
                <a:spcPct val="80000"/>
              </a:lnSpc>
            </a:pPr>
            <a:r>
              <a:rPr lang="en-GB" altLang="en-US" sz="2646" dirty="0"/>
              <a:t>At rest, neurons display a ‘resting membrane potential’ of around -70 mV. </a:t>
            </a:r>
          </a:p>
          <a:p>
            <a:pPr eaLnBrk="1" hangingPunct="1">
              <a:lnSpc>
                <a:spcPct val="80000"/>
              </a:lnSpc>
            </a:pPr>
            <a:r>
              <a:rPr lang="en-GB" altLang="en-US" sz="2646" dirty="0"/>
              <a:t>Given that the membrane is only 10 </a:t>
            </a:r>
            <a:r>
              <a:rPr lang="en-GB" altLang="en-US" sz="2646" dirty="0" err="1"/>
              <a:t>nanometers</a:t>
            </a:r>
            <a:r>
              <a:rPr lang="en-GB" altLang="en-US" sz="2646" dirty="0"/>
              <a:t> (billionths of a meter) thick, the electric field strength in the membrane is ca 7 million volts / meter !</a:t>
            </a:r>
          </a:p>
        </p:txBody>
      </p:sp>
      <p:sp>
        <p:nvSpPr>
          <p:cNvPr id="50180" name="Rectangle 4"/>
          <p:cNvSpPr>
            <a:spLocks noGrp="1" noChangeArrowheads="1"/>
          </p:cNvSpPr>
          <p:nvPr>
            <p:ph type="title"/>
          </p:nvPr>
        </p:nvSpPr>
        <p:spPr>
          <a:xfrm>
            <a:off x="436260" y="286988"/>
            <a:ext cx="7819843" cy="675471"/>
          </a:xfrm>
          <a:noFill/>
          <a:ln>
            <a:noFill/>
            <a:miter lim="800000"/>
            <a:headEnd/>
            <a:tailEnd/>
          </a:ln>
        </p:spPr>
        <p:txBody>
          <a:bodyPr/>
          <a:lstStyle/>
          <a:p>
            <a:pPr eaLnBrk="1" hangingPunct="1"/>
            <a:r>
              <a:rPr lang="en-GB" altLang="en-US" sz="3527" dirty="0"/>
              <a:t>Resting Membrane Potentials</a:t>
            </a:r>
            <a:endParaRPr lang="en-GB" altLang="en-US" sz="5291" dirty="0"/>
          </a:p>
        </p:txBody>
      </p:sp>
      <p:sp>
        <p:nvSpPr>
          <p:cNvPr id="2" name="Online Image Placeholder 1"/>
          <p:cNvSpPr>
            <a:spLocks noGrp="1"/>
          </p:cNvSpPr>
          <p:nvPr>
            <p:ph type="clipArt" sz="half" idx="1"/>
          </p:nvPr>
        </p:nvSpPr>
        <p:spPr/>
      </p:sp>
      <p:pic>
        <p:nvPicPr>
          <p:cNvPr id="3" name="Picture 2"/>
          <p:cNvPicPr>
            <a:picLocks noChangeAspect="1"/>
          </p:cNvPicPr>
          <p:nvPr/>
        </p:nvPicPr>
        <p:blipFill>
          <a:blip r:embed="rId2"/>
          <a:stretch>
            <a:fillRect/>
          </a:stretch>
        </p:blipFill>
        <p:spPr>
          <a:xfrm>
            <a:off x="436260" y="1305756"/>
            <a:ext cx="4970542" cy="5963432"/>
          </a:xfrm>
          <a:prstGeom prst="rect">
            <a:avLst/>
          </a:prstGeom>
        </p:spPr>
      </p:pic>
    </p:spTree>
    <p:extLst>
      <p:ext uri="{BB962C8B-B14F-4D97-AF65-F5344CB8AC3E}">
        <p14:creationId xmlns:p14="http://schemas.microsoft.com/office/powerpoint/2010/main" val="3917775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52518" y="762967"/>
            <a:ext cx="9491592" cy="839964"/>
          </a:xfrm>
        </p:spPr>
        <p:txBody>
          <a:bodyPr/>
          <a:lstStyle/>
          <a:p>
            <a:pPr algn="l" eaLnBrk="1" hangingPunct="1"/>
            <a:r>
              <a:rPr lang="en-GB" altLang="en-US" sz="3527" b="1"/>
              <a:t>From Resting Potentials to Electrical Signals </a:t>
            </a:r>
          </a:p>
        </p:txBody>
      </p:sp>
      <p:sp>
        <p:nvSpPr>
          <p:cNvPr id="57347" name="Rectangle 3"/>
          <p:cNvSpPr>
            <a:spLocks noGrp="1" noChangeArrowheads="1"/>
          </p:cNvSpPr>
          <p:nvPr>
            <p:ph type="body" idx="1"/>
          </p:nvPr>
        </p:nvSpPr>
        <p:spPr>
          <a:xfrm>
            <a:off x="420511" y="1931917"/>
            <a:ext cx="9155606" cy="5039783"/>
          </a:xfrm>
        </p:spPr>
        <p:txBody>
          <a:bodyPr/>
          <a:lstStyle/>
          <a:p>
            <a:pPr eaLnBrk="1" hangingPunct="1"/>
            <a:r>
              <a:rPr lang="en-GB" altLang="en-US" sz="2400" dirty="0"/>
              <a:t>In addition to the resting (K+ leakage) channels, neurons can have a large variety of </a:t>
            </a:r>
            <a:r>
              <a:rPr lang="en-GB" altLang="en-US" sz="2400" b="1" i="1" dirty="0"/>
              <a:t>gated ion channels</a:t>
            </a:r>
            <a:r>
              <a:rPr lang="en-GB" altLang="en-US" sz="2400" dirty="0"/>
              <a:t> which will open transiently in the presence of certain stimuli or chemical signals. These gated channels may be permeable to Na+, Cl- or Ca++.</a:t>
            </a:r>
          </a:p>
          <a:p>
            <a:pPr eaLnBrk="1" hangingPunct="1"/>
            <a:r>
              <a:rPr lang="en-GB" altLang="en-US" sz="2400" dirty="0"/>
              <a:t>When these gated channels open, the voltage across the membrane will change to reflect the new </a:t>
            </a:r>
            <a:r>
              <a:rPr lang="en-GB" altLang="en-US" sz="2400" dirty="0" err="1"/>
              <a:t>permeabilities</a:t>
            </a:r>
            <a:r>
              <a:rPr lang="en-GB" altLang="en-US" sz="2400" dirty="0"/>
              <a:t> as predicted by the Goldman equation.</a:t>
            </a:r>
          </a:p>
          <a:p>
            <a:pPr eaLnBrk="1" hangingPunct="1"/>
            <a:r>
              <a:rPr lang="en-GB" altLang="en-US" sz="2400" dirty="0"/>
              <a:t>The </a:t>
            </a:r>
            <a:r>
              <a:rPr lang="en-GB" altLang="en-US" sz="2400" b="1" i="1" dirty="0"/>
              <a:t>presence of physical or chemical signals which are capable of opening the gated channels</a:t>
            </a:r>
            <a:r>
              <a:rPr lang="en-GB" altLang="en-US" sz="2400" dirty="0"/>
              <a:t> </a:t>
            </a:r>
            <a:r>
              <a:rPr lang="en-GB" altLang="en-US" sz="2400" b="1" i="1" dirty="0"/>
              <a:t>is thus “encoded” as a change in membrane potential</a:t>
            </a:r>
            <a:r>
              <a:rPr lang="en-GB" altLang="en-US" sz="2400" dirty="0"/>
              <a:t>.</a:t>
            </a:r>
          </a:p>
        </p:txBody>
      </p:sp>
    </p:spTree>
    <p:extLst>
      <p:ext uri="{BB962C8B-B14F-4D97-AF65-F5344CB8AC3E}">
        <p14:creationId xmlns:p14="http://schemas.microsoft.com/office/powerpoint/2010/main" val="154167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04508" y="302737"/>
            <a:ext cx="8992864" cy="1259946"/>
          </a:xfrm>
        </p:spPr>
        <p:txBody>
          <a:bodyPr/>
          <a:lstStyle/>
          <a:p>
            <a:pPr eaLnBrk="1" hangingPunct="1"/>
            <a:r>
              <a:rPr lang="en-GB" altLang="en-US" sz="3968"/>
              <a:t>Passive Propagation of Electrical Signals</a:t>
            </a:r>
          </a:p>
        </p:txBody>
      </p:sp>
      <p:sp>
        <p:nvSpPr>
          <p:cNvPr id="58371" name="Rectangle 3"/>
          <p:cNvSpPr>
            <a:spLocks noGrp="1" noChangeArrowheads="1"/>
          </p:cNvSpPr>
          <p:nvPr>
            <p:ph type="body" idx="1"/>
          </p:nvPr>
        </p:nvSpPr>
        <p:spPr>
          <a:xfrm>
            <a:off x="252518" y="4199819"/>
            <a:ext cx="9575588" cy="1427939"/>
          </a:xfrm>
        </p:spPr>
        <p:txBody>
          <a:bodyPr/>
          <a:lstStyle/>
          <a:p>
            <a:pPr eaLnBrk="1" hangingPunct="1">
              <a:lnSpc>
                <a:spcPct val="90000"/>
              </a:lnSpc>
            </a:pPr>
            <a:r>
              <a:rPr lang="en-GB" altLang="en-US" sz="2866"/>
              <a:t>Ions flow easily along, but not across membrane. (Membrane </a:t>
            </a:r>
            <a:r>
              <a:rPr lang="en-GB" altLang="en-US" sz="2866" b="1" i="1"/>
              <a:t>resistance</a:t>
            </a:r>
            <a:r>
              <a:rPr lang="en-GB" altLang="en-US" sz="2866"/>
              <a:t> is much higher, than that of intracellular and extracellular fluid).</a:t>
            </a:r>
          </a:p>
          <a:p>
            <a:pPr eaLnBrk="1" hangingPunct="1">
              <a:lnSpc>
                <a:spcPct val="90000"/>
              </a:lnSpc>
            </a:pPr>
            <a:r>
              <a:rPr lang="en-GB" altLang="en-US" sz="2866"/>
              <a:t>To change the potential on a distant patch of membrane, enough </a:t>
            </a:r>
            <a:r>
              <a:rPr lang="en-GB" altLang="en-US" sz="2866" b="1" i="1"/>
              <a:t>current</a:t>
            </a:r>
            <a:r>
              <a:rPr lang="en-GB" altLang="en-US" sz="2866" b="1"/>
              <a:t> </a:t>
            </a:r>
            <a:r>
              <a:rPr lang="en-GB" altLang="en-US" sz="2866"/>
              <a:t>has to flow to discharge the membrane </a:t>
            </a:r>
            <a:r>
              <a:rPr lang="en-GB" altLang="en-US" sz="2866" b="1" i="1"/>
              <a:t>capacitance</a:t>
            </a:r>
            <a:r>
              <a:rPr lang="en-GB" altLang="en-US" sz="2866" b="1"/>
              <a:t> </a:t>
            </a:r>
            <a:r>
              <a:rPr lang="en-GB" altLang="en-US" sz="2866"/>
              <a:t>at that point. </a:t>
            </a:r>
          </a:p>
          <a:p>
            <a:pPr eaLnBrk="1" hangingPunct="1">
              <a:lnSpc>
                <a:spcPct val="90000"/>
              </a:lnSpc>
            </a:pPr>
            <a:endParaRPr lang="en-GB" altLang="en-US" sz="2866"/>
          </a:p>
        </p:txBody>
      </p:sp>
      <p:pic>
        <p:nvPicPr>
          <p:cNvPr id="58372" name="Picture 4" descr="electroton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460" y="1511935"/>
            <a:ext cx="5879747" cy="255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375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altLang="en-US" sz="4409"/>
              <a:t>Limitations of Passive, Graded Signals </a:t>
            </a:r>
          </a:p>
        </p:txBody>
      </p:sp>
      <p:sp>
        <p:nvSpPr>
          <p:cNvPr id="60419" name="Rectangle 3"/>
          <p:cNvSpPr>
            <a:spLocks noGrp="1" noChangeArrowheads="1"/>
          </p:cNvSpPr>
          <p:nvPr>
            <p:ph type="body" idx="1"/>
          </p:nvPr>
        </p:nvSpPr>
        <p:spPr>
          <a:xfrm>
            <a:off x="6048269" y="1953739"/>
            <a:ext cx="4031827" cy="5123780"/>
          </a:xfrm>
        </p:spPr>
        <p:txBody>
          <a:bodyPr/>
          <a:lstStyle/>
          <a:p>
            <a:pPr eaLnBrk="1" hangingPunct="1">
              <a:lnSpc>
                <a:spcPct val="90000"/>
              </a:lnSpc>
            </a:pPr>
            <a:r>
              <a:rPr lang="en-GB" altLang="en-US" sz="2800" b="1" i="1" dirty="0"/>
              <a:t>Some of the current does leak through the membrane</a:t>
            </a:r>
            <a:r>
              <a:rPr lang="en-GB" altLang="en-US" sz="2800" dirty="0"/>
              <a:t>.</a:t>
            </a:r>
          </a:p>
          <a:p>
            <a:pPr eaLnBrk="1" hangingPunct="1">
              <a:lnSpc>
                <a:spcPct val="90000"/>
              </a:lnSpc>
            </a:pPr>
            <a:r>
              <a:rPr lang="en-GB" altLang="en-US" sz="2800" dirty="0"/>
              <a:t>Consequently passively conducted signals </a:t>
            </a:r>
            <a:r>
              <a:rPr lang="en-GB" altLang="en-US" sz="2800" b="1" i="1" dirty="0"/>
              <a:t>decay</a:t>
            </a:r>
            <a:r>
              <a:rPr lang="en-GB" altLang="en-US" sz="2800" dirty="0"/>
              <a:t> after just a few mm (</a:t>
            </a:r>
            <a:r>
              <a:rPr lang="en-GB" altLang="en-US" sz="2800" b="1" i="1" dirty="0"/>
              <a:t>small space constant</a:t>
            </a:r>
            <a:r>
              <a:rPr lang="en-GB" altLang="en-US" sz="2800" dirty="0"/>
              <a:t>).</a:t>
            </a:r>
          </a:p>
          <a:p>
            <a:pPr eaLnBrk="1" hangingPunct="1">
              <a:lnSpc>
                <a:spcPct val="90000"/>
              </a:lnSpc>
              <a:buFontTx/>
              <a:buNone/>
            </a:pPr>
            <a:endParaRPr lang="en-GB" altLang="en-US" sz="2800" dirty="0"/>
          </a:p>
        </p:txBody>
      </p:sp>
      <p:pic>
        <p:nvPicPr>
          <p:cNvPr id="60420" name="Picture 4" descr="electrot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18" y="1678178"/>
            <a:ext cx="5688469" cy="518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69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altLang="en-US" smtClean="0"/>
              <a:t>The Voltage Gated Na+ Channel</a:t>
            </a:r>
          </a:p>
        </p:txBody>
      </p:sp>
      <p:pic>
        <p:nvPicPr>
          <p:cNvPr id="66563" name="Picture 3" descr="SodiumChannel"/>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22994" y="1763924"/>
            <a:ext cx="8116151" cy="30588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Text Box 4"/>
          <p:cNvSpPr txBox="1">
            <a:spLocks noChangeArrowheads="1"/>
          </p:cNvSpPr>
          <p:nvPr/>
        </p:nvSpPr>
        <p:spPr bwMode="auto">
          <a:xfrm>
            <a:off x="336514" y="4703797"/>
            <a:ext cx="9162606" cy="209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solidFill>
                  <a:schemeClr val="tx1"/>
                </a:solidFill>
              </a:rPr>
              <a:t>Normally closed when the membrane is at rest.</a:t>
            </a:r>
            <a:br>
              <a:rPr lang="en-GB" altLang="en-US">
                <a:solidFill>
                  <a:schemeClr val="tx1"/>
                </a:solidFill>
              </a:rPr>
            </a:br>
            <a:r>
              <a:rPr lang="en-GB" altLang="en-US">
                <a:solidFill>
                  <a:schemeClr val="tx1"/>
                </a:solidFill>
              </a:rPr>
              <a:t>Opens briefly (ca 0.5 ms) when the membrane depolarises to a certain </a:t>
            </a:r>
            <a:r>
              <a:rPr lang="en-GB" altLang="en-US" b="1" i="1">
                <a:solidFill>
                  <a:schemeClr val="tx1"/>
                </a:solidFill>
              </a:rPr>
              <a:t>threshold</a:t>
            </a:r>
            <a:r>
              <a:rPr lang="en-GB" altLang="en-US">
                <a:solidFill>
                  <a:schemeClr val="tx1"/>
                </a:solidFill>
              </a:rPr>
              <a:t>.</a:t>
            </a:r>
          </a:p>
          <a:p>
            <a:pPr eaLnBrk="1" hangingPunct="1"/>
            <a:r>
              <a:rPr lang="en-GB" altLang="en-US">
                <a:solidFill>
                  <a:schemeClr val="tx1"/>
                </a:solidFill>
              </a:rPr>
              <a:t>Once open, rapidly closes again and remains </a:t>
            </a:r>
            <a:r>
              <a:rPr lang="en-GB" altLang="en-US" b="1" i="1">
                <a:solidFill>
                  <a:schemeClr val="tx1"/>
                </a:solidFill>
              </a:rPr>
              <a:t>inactivated</a:t>
            </a:r>
            <a:r>
              <a:rPr lang="en-GB" altLang="en-US">
                <a:solidFill>
                  <a:schemeClr val="tx1"/>
                </a:solidFill>
              </a:rPr>
              <a:t> (</a:t>
            </a:r>
            <a:r>
              <a:rPr lang="en-GB" altLang="en-US" i="1">
                <a:solidFill>
                  <a:schemeClr val="tx1"/>
                </a:solidFill>
              </a:rPr>
              <a:t>“</a:t>
            </a:r>
            <a:r>
              <a:rPr lang="en-GB" altLang="en-US" b="1" i="1">
                <a:solidFill>
                  <a:schemeClr val="tx1"/>
                </a:solidFill>
              </a:rPr>
              <a:t>refractory</a:t>
            </a:r>
            <a:r>
              <a:rPr lang="en-GB" altLang="en-US" i="1">
                <a:solidFill>
                  <a:schemeClr val="tx1"/>
                </a:solidFill>
              </a:rPr>
              <a:t>”) </a:t>
            </a:r>
            <a:r>
              <a:rPr lang="en-GB" altLang="en-US">
                <a:solidFill>
                  <a:schemeClr val="tx1"/>
                </a:solidFill>
              </a:rPr>
              <a:t>for another 0.5 ms or so.</a:t>
            </a:r>
          </a:p>
        </p:txBody>
      </p:sp>
    </p:spTree>
    <p:extLst>
      <p:ext uri="{BB962C8B-B14F-4D97-AF65-F5344CB8AC3E}">
        <p14:creationId xmlns:p14="http://schemas.microsoft.com/office/powerpoint/2010/main" val="2312318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77017" y="1000957"/>
            <a:ext cx="9575588" cy="664971"/>
          </a:xfrm>
        </p:spPr>
        <p:txBody>
          <a:bodyPr/>
          <a:lstStyle/>
          <a:p>
            <a:pPr eaLnBrk="1" hangingPunct="1"/>
            <a:r>
              <a:rPr lang="en-GB" altLang="en-US" smtClean="0"/>
              <a:t>Action Potentials as Positive Feedback Processes</a:t>
            </a:r>
          </a:p>
        </p:txBody>
      </p:sp>
      <p:sp>
        <p:nvSpPr>
          <p:cNvPr id="68611" name="Rectangle 3"/>
          <p:cNvSpPr>
            <a:spLocks noGrp="1" noChangeArrowheads="1"/>
          </p:cNvSpPr>
          <p:nvPr>
            <p:ph type="body" idx="1"/>
          </p:nvPr>
        </p:nvSpPr>
        <p:spPr>
          <a:xfrm>
            <a:off x="504507" y="2253903"/>
            <a:ext cx="9071610" cy="4499057"/>
          </a:xfrm>
        </p:spPr>
        <p:txBody>
          <a:bodyPr/>
          <a:lstStyle/>
          <a:p>
            <a:pPr eaLnBrk="1" hangingPunct="1"/>
            <a:r>
              <a:rPr lang="en-GB" altLang="en-US" sz="3086"/>
              <a:t>Depolarisation to </a:t>
            </a:r>
            <a:r>
              <a:rPr lang="en-GB" altLang="en-US" sz="3086" b="1" i="1"/>
              <a:t>threshold</a:t>
            </a:r>
            <a:r>
              <a:rPr lang="en-GB" altLang="en-US" sz="3086"/>
              <a:t> opens a few Na</a:t>
            </a:r>
            <a:r>
              <a:rPr lang="en-GB" altLang="en-US" sz="3086" baseline="30000"/>
              <a:t>+</a:t>
            </a:r>
            <a:r>
              <a:rPr lang="en-GB" altLang="en-US" sz="3086"/>
              <a:t> channels, which allows further Na</a:t>
            </a:r>
            <a:r>
              <a:rPr lang="en-GB" altLang="en-US" sz="3086" baseline="30000"/>
              <a:t>+</a:t>
            </a:r>
            <a:r>
              <a:rPr lang="en-GB" altLang="en-US" sz="3086"/>
              <a:t> influx, causing further depolarisation, which spreads passively down the axon allowing further Na</a:t>
            </a:r>
            <a:r>
              <a:rPr lang="en-GB" altLang="en-US" sz="3086" baseline="30000"/>
              <a:t>+</a:t>
            </a:r>
            <a:r>
              <a:rPr lang="en-GB" altLang="en-US" sz="3086"/>
              <a:t> channels to open.</a:t>
            </a:r>
          </a:p>
          <a:p>
            <a:pPr eaLnBrk="1" hangingPunct="1"/>
            <a:r>
              <a:rPr lang="en-GB" altLang="en-US" sz="3086"/>
              <a:t>This </a:t>
            </a:r>
            <a:r>
              <a:rPr lang="en-GB" altLang="en-US" sz="3086" b="1" i="1"/>
              <a:t>positive feedback</a:t>
            </a:r>
            <a:r>
              <a:rPr lang="en-GB" altLang="en-US" sz="3086"/>
              <a:t> process continues until all voltage gated Na</a:t>
            </a:r>
            <a:r>
              <a:rPr lang="en-GB" altLang="en-US" sz="3086" baseline="30000"/>
              <a:t>+</a:t>
            </a:r>
            <a:r>
              <a:rPr lang="en-GB" altLang="en-US" sz="3086"/>
              <a:t> channels in the local patch of membrane have been through the open state and are inactivated (refractory).</a:t>
            </a:r>
          </a:p>
        </p:txBody>
      </p:sp>
    </p:spTree>
    <p:extLst>
      <p:ext uri="{BB962C8B-B14F-4D97-AF65-F5344CB8AC3E}">
        <p14:creationId xmlns:p14="http://schemas.microsoft.com/office/powerpoint/2010/main" val="3553872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120" y="1221680"/>
            <a:ext cx="8583128" cy="6197610"/>
          </a:xfrm>
          <a:prstGeom prst="rect">
            <a:avLst/>
          </a:prstGeom>
        </p:spPr>
      </p:pic>
      <p:sp>
        <p:nvSpPr>
          <p:cNvPr id="78851" name="Rectangle 3"/>
          <p:cNvSpPr>
            <a:spLocks noGrp="1" noChangeArrowheads="1"/>
          </p:cNvSpPr>
          <p:nvPr>
            <p:ph type="title"/>
          </p:nvPr>
        </p:nvSpPr>
        <p:spPr>
          <a:xfrm>
            <a:off x="420511" y="251989"/>
            <a:ext cx="9143357" cy="1007957"/>
          </a:xfrm>
          <a:solidFill>
            <a:schemeClr val="bg1"/>
          </a:solidFill>
          <a:ln>
            <a:solidFill>
              <a:schemeClr val="tx1"/>
            </a:solidFill>
            <a:miter lim="800000"/>
            <a:headEnd/>
            <a:tailEnd/>
          </a:ln>
          <a:effectLst>
            <a:outerShdw dist="35921" dir="2700000" algn="ctr" rotWithShape="0">
              <a:schemeClr val="bg2"/>
            </a:outerShdw>
          </a:effectLst>
        </p:spPr>
        <p:txBody>
          <a:bodyPr/>
          <a:lstStyle/>
          <a:p>
            <a:pPr eaLnBrk="1" hangingPunct="1"/>
            <a:r>
              <a:rPr lang="en-GB" altLang="en-US" sz="2646"/>
              <a:t>Another Look at AP Initiation: </a:t>
            </a:r>
            <a:br>
              <a:rPr lang="en-GB" altLang="en-US" sz="2646"/>
            </a:br>
            <a:r>
              <a:rPr lang="en-GB" altLang="en-US" sz="2646"/>
              <a:t>The Neuronal Threshold</a:t>
            </a:r>
          </a:p>
        </p:txBody>
      </p:sp>
    </p:spTree>
    <p:extLst>
      <p:ext uri="{BB962C8B-B14F-4D97-AF65-F5344CB8AC3E}">
        <p14:creationId xmlns:p14="http://schemas.microsoft.com/office/powerpoint/2010/main" val="1351804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Neurons “encode” injected currents as firing rates</a:t>
            </a:r>
          </a:p>
        </p:txBody>
      </p:sp>
      <p:sp>
        <p:nvSpPr>
          <p:cNvPr id="79875" name="Content Placeholder 2"/>
          <p:cNvSpPr>
            <a:spLocks noGrp="1"/>
          </p:cNvSpPr>
          <p:nvPr>
            <p:ph idx="1"/>
          </p:nvPr>
        </p:nvSpPr>
        <p:spPr>
          <a:xfrm>
            <a:off x="503238" y="1768475"/>
            <a:ext cx="8879301" cy="5162412"/>
          </a:xfrm>
        </p:spPr>
        <p:txBody>
          <a:bodyPr/>
          <a:lstStyle/>
          <a:p>
            <a:r>
              <a:rPr lang="en-US" altLang="en-US" sz="3086" dirty="0"/>
              <a:t>Small, sub-threshold currents injected into a nerve cell don’t do anything, they just leak out again.</a:t>
            </a:r>
          </a:p>
          <a:p>
            <a:r>
              <a:rPr lang="en-US" altLang="en-US" sz="3086" dirty="0"/>
              <a:t>Larger currents will trigger action potentials. The stronger the currents, the faster the action potential rate. </a:t>
            </a:r>
            <a:br>
              <a:rPr lang="en-US" altLang="en-US" sz="3086" dirty="0"/>
            </a:br>
            <a:r>
              <a:rPr lang="en-US" altLang="en-US" sz="3086" dirty="0"/>
              <a:t>=&gt; </a:t>
            </a:r>
            <a:r>
              <a:rPr lang="en-US" altLang="en-US" sz="3086" b="1" dirty="0"/>
              <a:t>“Rate Coding”</a:t>
            </a:r>
          </a:p>
          <a:p>
            <a:r>
              <a:rPr lang="en-US" altLang="en-US" sz="3086" dirty="0"/>
              <a:t>Reflect on why this is so. If you don’t understand this important principle, ask </a:t>
            </a:r>
            <a:r>
              <a:rPr lang="en-US" altLang="en-US" sz="3086" dirty="0" smtClean="0"/>
              <a:t>during the break.</a:t>
            </a:r>
            <a:endParaRPr lang="en-US" altLang="en-US" sz="3086" dirty="0"/>
          </a:p>
        </p:txBody>
      </p:sp>
    </p:spTree>
    <p:extLst>
      <p:ext uri="{BB962C8B-B14F-4D97-AF65-F5344CB8AC3E}">
        <p14:creationId xmlns:p14="http://schemas.microsoft.com/office/powerpoint/2010/main" val="3674500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65" y="1140950"/>
            <a:ext cx="9785579" cy="3277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9" name="Rectangle 1026"/>
          <p:cNvSpPr>
            <a:spLocks noGrp="1" noChangeArrowheads="1"/>
          </p:cNvSpPr>
          <p:nvPr>
            <p:ph type="title"/>
          </p:nvPr>
        </p:nvSpPr>
        <p:spPr>
          <a:xfrm>
            <a:off x="336514" y="335985"/>
            <a:ext cx="3443852" cy="649223"/>
          </a:xfrm>
        </p:spPr>
        <p:txBody>
          <a:bodyPr/>
          <a:lstStyle/>
          <a:p>
            <a:pPr eaLnBrk="1" hangingPunct="1"/>
            <a:r>
              <a:rPr lang="en-US" altLang="en-US" smtClean="0"/>
              <a:t>Excitation</a:t>
            </a:r>
            <a:endParaRPr lang="en-GB" altLang="en-US" smtClean="0"/>
          </a:p>
        </p:txBody>
      </p:sp>
      <p:sp>
        <p:nvSpPr>
          <p:cNvPr id="19460" name="Rectangle 1027"/>
          <p:cNvSpPr>
            <a:spLocks noGrp="1" noChangeArrowheads="1"/>
          </p:cNvSpPr>
          <p:nvPr>
            <p:ph type="body" idx="1"/>
          </p:nvPr>
        </p:nvSpPr>
        <p:spPr>
          <a:xfrm>
            <a:off x="672500" y="4703797"/>
            <a:ext cx="8819621" cy="2015913"/>
          </a:xfrm>
        </p:spPr>
        <p:txBody>
          <a:bodyPr/>
          <a:lstStyle/>
          <a:p>
            <a:pPr eaLnBrk="1" hangingPunct="1"/>
            <a:r>
              <a:rPr lang="en-US" altLang="en-US" sz="2205"/>
              <a:t>Excitation is achieved when neurotransmitter opens channels permeable to Na+ or Ca++, leading to a current </a:t>
            </a:r>
            <a:r>
              <a:rPr lang="en-US" altLang="en-US" sz="2205" i="1"/>
              <a:t>influx</a:t>
            </a:r>
            <a:r>
              <a:rPr lang="en-US" altLang="en-US" sz="2205"/>
              <a:t> and a depolarising </a:t>
            </a:r>
            <a:r>
              <a:rPr lang="en-US" altLang="en-US" sz="2205" i="1"/>
              <a:t>excitatory post synaptic potential</a:t>
            </a:r>
            <a:r>
              <a:rPr lang="en-US" altLang="en-US" sz="2205"/>
              <a:t> (EPSP).</a:t>
            </a:r>
          </a:p>
          <a:p>
            <a:pPr eaLnBrk="1" hangingPunct="1"/>
            <a:r>
              <a:rPr lang="en-US" altLang="en-US" sz="2205"/>
              <a:t>Typical examples: AMPA or NMDA receptors at a glutamatergic synapse.</a:t>
            </a:r>
            <a:endParaRPr lang="en-GB" altLang="en-US" sz="2205"/>
          </a:p>
        </p:txBody>
      </p:sp>
      <p:sp>
        <p:nvSpPr>
          <p:cNvPr id="19461" name="Text Box 1029"/>
          <p:cNvSpPr txBox="1">
            <a:spLocks noChangeArrowheads="1"/>
          </p:cNvSpPr>
          <p:nvPr/>
        </p:nvSpPr>
        <p:spPr bwMode="auto">
          <a:xfrm>
            <a:off x="287516" y="1805922"/>
            <a:ext cx="888962" cy="9756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90000"/>
              <a:buBlip>
                <a:blip r:embed="rId4"/>
              </a:buBlip>
              <a:defRPr sz="2400">
                <a:solidFill>
                  <a:schemeClr val="tx1"/>
                </a:solidFill>
                <a:latin typeface="Tahoma" panose="020B0604030504040204" pitchFamily="34" charset="0"/>
              </a:defRPr>
            </a:lvl1pPr>
            <a:lvl2pPr marL="742950" indent="-285750">
              <a:spcBef>
                <a:spcPct val="20000"/>
              </a:spcBef>
              <a:buSzPct val="80000"/>
              <a:buBlip>
                <a:blip r:embed="rId5"/>
              </a:buBlip>
              <a:defRPr sz="2000">
                <a:solidFill>
                  <a:schemeClr val="tx1"/>
                </a:solidFill>
                <a:latin typeface="Tahoma" panose="020B0604030504040204" pitchFamily="34" charset="0"/>
              </a:defRPr>
            </a:lvl2pPr>
            <a:lvl3pPr marL="1143000" indent="-228600">
              <a:spcBef>
                <a:spcPct val="20000"/>
              </a:spcBef>
              <a:buSzPct val="70000"/>
              <a:buBlip>
                <a:blip r:embed="rId6"/>
              </a:buBlip>
              <a:defRPr sz="20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algn="r" eaLnBrk="1" hangingPunct="1">
              <a:spcBef>
                <a:spcPct val="0"/>
              </a:spcBef>
              <a:buSzTx/>
              <a:buFontTx/>
              <a:buNone/>
            </a:pPr>
            <a:r>
              <a:rPr lang="en-US" altLang="en-US" sz="1543">
                <a:latin typeface="Times New Roman" panose="02020603050405020304" pitchFamily="18" charset="0"/>
              </a:rPr>
              <a:t>Synaptic</a:t>
            </a:r>
            <a:br>
              <a:rPr lang="en-US" altLang="en-US" sz="1543">
                <a:latin typeface="Times New Roman" panose="02020603050405020304" pitchFamily="18" charset="0"/>
              </a:rPr>
            </a:br>
            <a:r>
              <a:rPr lang="en-US" altLang="en-US" sz="1543">
                <a:latin typeface="Times New Roman" panose="02020603050405020304" pitchFamily="18" charset="0"/>
              </a:rPr>
              <a:t>cleft</a:t>
            </a:r>
            <a:br>
              <a:rPr lang="en-US" altLang="en-US" sz="1543">
                <a:latin typeface="Times New Roman" panose="02020603050405020304" pitchFamily="18" charset="0"/>
              </a:rPr>
            </a:br>
            <a:r>
              <a:rPr lang="en-US" altLang="en-US" sz="1543">
                <a:latin typeface="Times New Roman" panose="02020603050405020304" pitchFamily="18" charset="0"/>
              </a:rPr>
              <a:t/>
            </a:r>
            <a:br>
              <a:rPr lang="en-US" altLang="en-US" sz="1543">
                <a:latin typeface="Times New Roman" panose="02020603050405020304" pitchFamily="18" charset="0"/>
              </a:rPr>
            </a:br>
            <a:endParaRPr lang="en-GB" altLang="en-US" sz="1543">
              <a:latin typeface="Times New Roman" panose="02020603050405020304" pitchFamily="18" charset="0"/>
            </a:endParaRPr>
          </a:p>
        </p:txBody>
      </p:sp>
      <p:sp>
        <p:nvSpPr>
          <p:cNvPr id="19462" name="Text Box 1030"/>
          <p:cNvSpPr txBox="1">
            <a:spLocks noChangeArrowheads="1"/>
          </p:cNvSpPr>
          <p:nvPr/>
        </p:nvSpPr>
        <p:spPr bwMode="auto">
          <a:xfrm>
            <a:off x="252518" y="3041369"/>
            <a:ext cx="888962" cy="5339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90000"/>
              <a:buBlip>
                <a:blip r:embed="rId4"/>
              </a:buBlip>
              <a:defRPr sz="2400">
                <a:solidFill>
                  <a:schemeClr val="tx1"/>
                </a:solidFill>
                <a:latin typeface="Tahoma" panose="020B0604030504040204" pitchFamily="34" charset="0"/>
              </a:defRPr>
            </a:lvl1pPr>
            <a:lvl2pPr marL="742950" indent="-285750">
              <a:spcBef>
                <a:spcPct val="20000"/>
              </a:spcBef>
              <a:buSzPct val="80000"/>
              <a:buBlip>
                <a:blip r:embed="rId5"/>
              </a:buBlip>
              <a:defRPr sz="2000">
                <a:solidFill>
                  <a:schemeClr val="tx1"/>
                </a:solidFill>
                <a:latin typeface="Tahoma" panose="020B0604030504040204" pitchFamily="34" charset="0"/>
              </a:defRPr>
            </a:lvl2pPr>
            <a:lvl3pPr marL="1143000" indent="-228600">
              <a:spcBef>
                <a:spcPct val="20000"/>
              </a:spcBef>
              <a:buSzPct val="70000"/>
              <a:buBlip>
                <a:blip r:embed="rId6"/>
              </a:buBlip>
              <a:defRPr sz="20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algn="r" eaLnBrk="1" hangingPunct="1">
              <a:spcBef>
                <a:spcPct val="0"/>
              </a:spcBef>
              <a:buSzTx/>
              <a:buFontTx/>
              <a:buNone/>
            </a:pPr>
            <a:r>
              <a:rPr lang="en-US" altLang="en-US" sz="1543">
                <a:latin typeface="Times New Roman" panose="02020603050405020304" pitchFamily="18" charset="0"/>
              </a:rPr>
              <a:t>Cytosol</a:t>
            </a:r>
            <a:br>
              <a:rPr lang="en-US" altLang="en-US" sz="1543">
                <a:latin typeface="Times New Roman" panose="02020603050405020304" pitchFamily="18" charset="0"/>
              </a:rPr>
            </a:br>
            <a:endParaRPr lang="en-GB" altLang="en-US" sz="1543">
              <a:latin typeface="Times New Roman" panose="02020603050405020304" pitchFamily="18" charset="0"/>
            </a:endParaRPr>
          </a:p>
        </p:txBody>
      </p:sp>
      <p:sp>
        <p:nvSpPr>
          <p:cNvPr id="19463" name="Text Box 1032"/>
          <p:cNvSpPr txBox="1">
            <a:spLocks noChangeArrowheads="1"/>
          </p:cNvSpPr>
          <p:nvPr/>
        </p:nvSpPr>
        <p:spPr bwMode="auto">
          <a:xfrm>
            <a:off x="1596460" y="3947830"/>
            <a:ext cx="2939874" cy="313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90000"/>
              <a:buBlip>
                <a:blip r:embed="rId4"/>
              </a:buBlip>
              <a:defRPr sz="2400">
                <a:solidFill>
                  <a:schemeClr val="tx1"/>
                </a:solidFill>
                <a:latin typeface="Tahoma" panose="020B0604030504040204" pitchFamily="34" charset="0"/>
              </a:defRPr>
            </a:lvl1pPr>
            <a:lvl2pPr marL="742950" indent="-285750">
              <a:spcBef>
                <a:spcPct val="20000"/>
              </a:spcBef>
              <a:buSzPct val="80000"/>
              <a:buBlip>
                <a:blip r:embed="rId5"/>
              </a:buBlip>
              <a:defRPr sz="2000">
                <a:solidFill>
                  <a:schemeClr val="tx1"/>
                </a:solidFill>
                <a:latin typeface="Tahoma" panose="020B0604030504040204" pitchFamily="34" charset="0"/>
              </a:defRPr>
            </a:lvl2pPr>
            <a:lvl3pPr marL="1143000" indent="-228600">
              <a:spcBef>
                <a:spcPct val="20000"/>
              </a:spcBef>
              <a:buSzPct val="70000"/>
              <a:buBlip>
                <a:blip r:embed="rId6"/>
              </a:buBlip>
              <a:defRPr sz="20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algn="r" eaLnBrk="1" hangingPunct="1">
              <a:spcBef>
                <a:spcPct val="0"/>
              </a:spcBef>
              <a:buSzTx/>
              <a:buFontTx/>
              <a:buNone/>
            </a:pPr>
            <a:r>
              <a:rPr lang="en-US" altLang="en-US" sz="1543">
                <a:latin typeface="Times New Roman" panose="02020603050405020304" pitchFamily="18" charset="0"/>
              </a:rPr>
              <a:t>Transmitter gated ion channels</a:t>
            </a:r>
            <a:endParaRPr lang="en-GB" altLang="en-US" sz="1543">
              <a:latin typeface="Times New Roman" panose="02020603050405020304" pitchFamily="18" charset="0"/>
            </a:endParaRPr>
          </a:p>
        </p:txBody>
      </p:sp>
      <p:sp>
        <p:nvSpPr>
          <p:cNvPr id="19464" name="Text Box 1033"/>
          <p:cNvSpPr txBox="1">
            <a:spLocks noChangeArrowheads="1"/>
          </p:cNvSpPr>
          <p:nvPr/>
        </p:nvSpPr>
        <p:spPr bwMode="auto">
          <a:xfrm>
            <a:off x="3108395" y="1091953"/>
            <a:ext cx="2015913" cy="313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90000"/>
              <a:buBlip>
                <a:blip r:embed="rId4"/>
              </a:buBlip>
              <a:defRPr sz="2400">
                <a:solidFill>
                  <a:schemeClr val="tx1"/>
                </a:solidFill>
                <a:latin typeface="Tahoma" panose="020B0604030504040204" pitchFamily="34" charset="0"/>
              </a:defRPr>
            </a:lvl1pPr>
            <a:lvl2pPr marL="742950" indent="-285750">
              <a:spcBef>
                <a:spcPct val="20000"/>
              </a:spcBef>
              <a:buSzPct val="80000"/>
              <a:buBlip>
                <a:blip r:embed="rId5"/>
              </a:buBlip>
              <a:defRPr sz="2000">
                <a:solidFill>
                  <a:schemeClr val="tx1"/>
                </a:solidFill>
                <a:latin typeface="Tahoma" panose="020B0604030504040204" pitchFamily="34" charset="0"/>
              </a:defRPr>
            </a:lvl2pPr>
            <a:lvl3pPr marL="1143000" indent="-228600">
              <a:spcBef>
                <a:spcPct val="20000"/>
              </a:spcBef>
              <a:buSzPct val="70000"/>
              <a:buBlip>
                <a:blip r:embed="rId6"/>
              </a:buBlip>
              <a:defRPr sz="20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algn="r" eaLnBrk="1" hangingPunct="1">
              <a:spcBef>
                <a:spcPct val="0"/>
              </a:spcBef>
              <a:buSzTx/>
              <a:buFontTx/>
              <a:buNone/>
            </a:pPr>
            <a:r>
              <a:rPr lang="en-US" altLang="en-US" sz="1543">
                <a:latin typeface="Times New Roman" panose="02020603050405020304" pitchFamily="18" charset="0"/>
              </a:rPr>
              <a:t>Transmitter molecules</a:t>
            </a:r>
            <a:endParaRPr lang="en-GB" altLang="en-US" sz="1543">
              <a:latin typeface="Times New Roman" panose="02020603050405020304" pitchFamily="18" charset="0"/>
            </a:endParaRPr>
          </a:p>
        </p:txBody>
      </p:sp>
      <p:sp>
        <p:nvSpPr>
          <p:cNvPr id="19465" name="Line 1034"/>
          <p:cNvSpPr>
            <a:spLocks noChangeShapeType="1"/>
          </p:cNvSpPr>
          <p:nvPr/>
        </p:nvSpPr>
        <p:spPr bwMode="auto">
          <a:xfrm>
            <a:off x="5581040" y="3449102"/>
            <a:ext cx="80497"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Tree>
    <p:extLst>
      <p:ext uri="{BB962C8B-B14F-4D97-AF65-F5344CB8AC3E}">
        <p14:creationId xmlns:p14="http://schemas.microsoft.com/office/powerpoint/2010/main" val="417802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755650" y="2347913"/>
            <a:ext cx="8569325" cy="1620837"/>
          </a:xfrm>
        </p:spPr>
        <p:txBody>
          <a:bodyPr anchor="ctr"/>
          <a:lstStyle/>
          <a:p>
            <a:r>
              <a:rPr lang="en-GB" sz="4400" dirty="0"/>
              <a:t>1: </a:t>
            </a:r>
            <a:r>
              <a:rPr lang="en-GB" sz="4400" dirty="0" smtClean="0"/>
              <a:t>A Refresher Of Basic Neuroscience Ideas</a:t>
            </a:r>
            <a:endParaRPr lang="en-GB" sz="4400" dirty="0"/>
          </a:p>
        </p:txBody>
      </p:sp>
      <p:sp>
        <p:nvSpPr>
          <p:cNvPr id="62467" name="Rectangle 3"/>
          <p:cNvSpPr>
            <a:spLocks noGrp="1" noChangeArrowheads="1"/>
          </p:cNvSpPr>
          <p:nvPr>
            <p:ph type="subTitle" idx="1"/>
          </p:nvPr>
        </p:nvSpPr>
        <p:spPr>
          <a:xfrm>
            <a:off x="1512888" y="4283075"/>
            <a:ext cx="7056437" cy="1931988"/>
          </a:xfrm>
        </p:spPr>
        <p:txBody>
          <a:bodyPr/>
          <a:lstStyle/>
          <a:p>
            <a:pPr>
              <a:lnSpc>
                <a:spcPct val="93000"/>
              </a:lnSpc>
              <a:spcAft>
                <a:spcPct val="0"/>
              </a:spcAft>
            </a:pPr>
            <a:endParaRPr lang="en-US" sz="32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4507" y="251989"/>
            <a:ext cx="6047740" cy="649223"/>
          </a:xfrm>
        </p:spPr>
        <p:txBody>
          <a:bodyPr/>
          <a:lstStyle/>
          <a:p>
            <a:pPr eaLnBrk="1" hangingPunct="1"/>
            <a:r>
              <a:rPr lang="en-GB" altLang="en-US" smtClean="0"/>
              <a:t>Inhibition</a:t>
            </a:r>
          </a:p>
        </p:txBody>
      </p:sp>
      <p:sp>
        <p:nvSpPr>
          <p:cNvPr id="23555" name="Rectangle 10"/>
          <p:cNvSpPr>
            <a:spLocks noGrp="1" noChangeArrowheads="1"/>
          </p:cNvSpPr>
          <p:nvPr>
            <p:ph type="body" idx="1"/>
          </p:nvPr>
        </p:nvSpPr>
        <p:spPr>
          <a:xfrm>
            <a:off x="672500" y="4703797"/>
            <a:ext cx="8819621" cy="2015913"/>
          </a:xfrm>
        </p:spPr>
        <p:txBody>
          <a:bodyPr/>
          <a:lstStyle/>
          <a:p>
            <a:pPr eaLnBrk="1" hangingPunct="1">
              <a:lnSpc>
                <a:spcPct val="90000"/>
              </a:lnSpc>
            </a:pPr>
            <a:r>
              <a:rPr lang="en-US" altLang="en-US" sz="1984"/>
              <a:t>One way to achieve inhibition is to open channels which are selectively permeable to Cl-. </a:t>
            </a:r>
            <a:r>
              <a:rPr lang="en-US" altLang="en-US" sz="1984" i="1"/>
              <a:t>Note</a:t>
            </a:r>
            <a:r>
              <a:rPr lang="en-US" altLang="en-US" sz="1984"/>
              <a:t>: the Cl- equilibrium potential is close to the normal resting potential (about –65 mV). Hence the </a:t>
            </a:r>
            <a:r>
              <a:rPr lang="en-US" altLang="en-US" sz="1984" i="1"/>
              <a:t>inhibitory post synaptic potential</a:t>
            </a:r>
            <a:r>
              <a:rPr lang="en-US" altLang="en-US" sz="1984"/>
              <a:t> (IPSP) may not be very visible unless the cell is already slightly depolarised (“</a:t>
            </a:r>
            <a:r>
              <a:rPr lang="en-US" altLang="en-US" sz="1984" b="1" i="1"/>
              <a:t>silent inhibition</a:t>
            </a:r>
            <a:r>
              <a:rPr lang="en-US" altLang="en-US" sz="1984"/>
              <a:t>”).</a:t>
            </a:r>
          </a:p>
          <a:p>
            <a:pPr eaLnBrk="1" hangingPunct="1">
              <a:lnSpc>
                <a:spcPct val="90000"/>
              </a:lnSpc>
            </a:pPr>
            <a:r>
              <a:rPr lang="en-US" altLang="en-US" sz="1984"/>
              <a:t>Typical example: GABAergic synapse.</a:t>
            </a:r>
            <a:endParaRPr lang="en-GB" altLang="en-US" sz="1984"/>
          </a:p>
        </p:txBody>
      </p:sp>
      <p:sp>
        <p:nvSpPr>
          <p:cNvPr id="23556" name="Line 11"/>
          <p:cNvSpPr>
            <a:spLocks noChangeShapeType="1"/>
          </p:cNvSpPr>
          <p:nvPr/>
        </p:nvSpPr>
        <p:spPr bwMode="auto">
          <a:xfrm>
            <a:off x="5595039" y="3620594"/>
            <a:ext cx="80497"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pic>
        <p:nvPicPr>
          <p:cNvPr id="235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26" y="1011456"/>
            <a:ext cx="9995570" cy="35698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8" name="TextBox 2"/>
          <p:cNvSpPr txBox="1">
            <a:spLocks noChangeArrowheads="1"/>
          </p:cNvSpPr>
          <p:nvPr/>
        </p:nvSpPr>
        <p:spPr bwMode="auto">
          <a:xfrm>
            <a:off x="5516292" y="3380854"/>
            <a:ext cx="675185" cy="281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323" b="1">
                <a:latin typeface="Arial" panose="020B0604020202020204" pitchFamily="34" charset="0"/>
                <a:cs typeface="Arial" panose="020B0604020202020204" pitchFamily="34" charset="0"/>
              </a:rPr>
              <a:t>-65mv</a:t>
            </a:r>
          </a:p>
        </p:txBody>
      </p:sp>
    </p:spTree>
    <p:extLst>
      <p:ext uri="{BB962C8B-B14F-4D97-AF65-F5344CB8AC3E}">
        <p14:creationId xmlns:p14="http://schemas.microsoft.com/office/powerpoint/2010/main" val="2590926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277017" y="48997"/>
            <a:ext cx="9684084" cy="1259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4409"/>
              <a:t>Neural Networks as Computing Devices</a:t>
            </a:r>
          </a:p>
        </p:txBody>
      </p:sp>
      <p:sp>
        <p:nvSpPr>
          <p:cNvPr id="32771" name="Text Box 2"/>
          <p:cNvSpPr txBox="1">
            <a:spLocks noChangeArrowheads="1"/>
          </p:cNvSpPr>
          <p:nvPr/>
        </p:nvSpPr>
        <p:spPr bwMode="auto">
          <a:xfrm>
            <a:off x="436260" y="3953081"/>
            <a:ext cx="9127608" cy="3319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cs typeface="Arial" panose="020B0604020202020204" pitchFamily="34" charset="0"/>
              </a:defRPr>
            </a:lvl9pPr>
          </a:lstStyle>
          <a:p>
            <a:pPr hangingPunct="1">
              <a:lnSpc>
                <a:spcPct val="80000"/>
              </a:lnSpc>
              <a:spcBef>
                <a:spcPts val="551"/>
              </a:spcBef>
              <a:buFont typeface="Arial" panose="020B0604020202020204" pitchFamily="34" charset="0"/>
              <a:buChar char="•"/>
            </a:pPr>
            <a:r>
              <a:rPr lang="en-GB" altLang="en-US" sz="2205" dirty="0"/>
              <a:t>Neurons often receive </a:t>
            </a:r>
            <a:r>
              <a:rPr lang="en-GB" altLang="en-US" sz="2205" dirty="0" smtClean="0"/>
              <a:t>thousands of synaptic inputs </a:t>
            </a:r>
            <a:r>
              <a:rPr lang="en-GB" altLang="en-US" sz="2205" dirty="0"/>
              <a:t>and they send out </a:t>
            </a:r>
            <a:r>
              <a:rPr lang="en-GB" altLang="en-US" sz="2205" dirty="0" smtClean="0"/>
              <a:t>thousands of synaptic </a:t>
            </a:r>
            <a:r>
              <a:rPr lang="en-GB" altLang="en-US" sz="2205" dirty="0"/>
              <a:t>outputs (through many axon branches). Consequently, neurons form densely connected networks. </a:t>
            </a:r>
            <a:endParaRPr lang="en-GB" altLang="en-US" sz="2205" dirty="0" smtClean="0"/>
          </a:p>
          <a:p>
            <a:pPr hangingPunct="1">
              <a:lnSpc>
                <a:spcPct val="80000"/>
              </a:lnSpc>
              <a:spcBef>
                <a:spcPts val="551"/>
              </a:spcBef>
              <a:buFont typeface="Arial" panose="020B0604020202020204" pitchFamily="34" charset="0"/>
              <a:buChar char="•"/>
            </a:pPr>
            <a:r>
              <a:rPr lang="en-GB" altLang="en-US" sz="2205" dirty="0" smtClean="0"/>
              <a:t>Each neuron constantly sums (“integrates”) the excitation and inhibition it gets. If the sum is above action potential threshold, it fires. If not, it does not.</a:t>
            </a:r>
            <a:endParaRPr lang="en-GB" altLang="en-US" sz="2205" dirty="0"/>
          </a:p>
          <a:p>
            <a:pPr hangingPunct="1">
              <a:lnSpc>
                <a:spcPct val="80000"/>
              </a:lnSpc>
              <a:spcBef>
                <a:spcPts val="551"/>
              </a:spcBef>
              <a:buFont typeface="Arial" panose="020B0604020202020204" pitchFamily="34" charset="0"/>
              <a:buChar char="•"/>
            </a:pPr>
            <a:r>
              <a:rPr lang="en-GB" altLang="en-US" sz="2205" dirty="0"/>
              <a:t>The synapses between neurons can be “plastic”, meaning that </a:t>
            </a:r>
            <a:r>
              <a:rPr lang="en-GB" altLang="en-US" sz="2205" dirty="0" smtClean="0"/>
              <a:t>they can get stronger or weaker. </a:t>
            </a:r>
            <a:r>
              <a:rPr lang="en-GB" altLang="en-US" sz="2205" dirty="0"/>
              <a:t>This allows the connection patterns in neural network to change in a way that learns new “associations” between the pieces of information represented by the activity of individual neurons. </a:t>
            </a:r>
          </a:p>
        </p:txBody>
      </p:sp>
      <p:pic>
        <p:nvPicPr>
          <p:cNvPr id="32772" name="Picture 2" descr="Image result for neural ne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161" y="843464"/>
            <a:ext cx="5767752" cy="287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747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222113"/>
            <a:ext cx="9069387" cy="1260475"/>
          </a:xfrm>
        </p:spPr>
        <p:txBody>
          <a:bodyPr/>
          <a:lstStyle/>
          <a:p>
            <a:r>
              <a:rPr lang="en-GB" dirty="0" smtClean="0"/>
              <a:t>Summary</a:t>
            </a:r>
            <a:endParaRPr lang="en-GB" dirty="0"/>
          </a:p>
        </p:txBody>
      </p:sp>
      <p:sp>
        <p:nvSpPr>
          <p:cNvPr id="3" name="Content Placeholder 2"/>
          <p:cNvSpPr>
            <a:spLocks noGrp="1"/>
          </p:cNvSpPr>
          <p:nvPr>
            <p:ph idx="1"/>
          </p:nvPr>
        </p:nvSpPr>
        <p:spPr>
          <a:xfrm>
            <a:off x="503238" y="1715467"/>
            <a:ext cx="8867775" cy="4383088"/>
          </a:xfrm>
        </p:spPr>
        <p:txBody>
          <a:bodyPr/>
          <a:lstStyle/>
          <a:p>
            <a:pPr marL="457200" indent="-457200">
              <a:buFont typeface="Arial" panose="020B0604020202020204" pitchFamily="34" charset="0"/>
              <a:buChar char="•"/>
            </a:pPr>
            <a:r>
              <a:rPr lang="en-GB" sz="2400" dirty="0" smtClean="0"/>
              <a:t>The voltage across the neural membrane changes when ion channels in the membrane open or close, allowing ions to flow in or out of the cell.</a:t>
            </a:r>
          </a:p>
          <a:p>
            <a:pPr marL="457200" indent="-457200">
              <a:buFont typeface="Arial" panose="020B0604020202020204" pitchFamily="34" charset="0"/>
              <a:buChar char="•"/>
            </a:pPr>
            <a:r>
              <a:rPr lang="en-GB" sz="2400" dirty="0" smtClean="0"/>
              <a:t>The change in membrane voltage can encode information.</a:t>
            </a:r>
          </a:p>
          <a:p>
            <a:pPr marL="457200" indent="-457200">
              <a:buFont typeface="Arial" panose="020B0604020202020204" pitchFamily="34" charset="0"/>
              <a:buChar char="•"/>
            </a:pPr>
            <a:r>
              <a:rPr lang="en-GB" sz="2400" dirty="0" smtClean="0"/>
              <a:t>To send the information through “axons” over long distances, neurons fire action potentials (aka nerve impulses). The rate (and timing?!) of those impulses encode information. The maximum rate is less than 1000 Hz.</a:t>
            </a:r>
          </a:p>
          <a:p>
            <a:pPr marL="457200" indent="-457200">
              <a:buFont typeface="Arial" panose="020B0604020202020204" pitchFamily="34" charset="0"/>
              <a:buChar char="•"/>
            </a:pPr>
            <a:r>
              <a:rPr lang="en-GB" sz="2400" dirty="0" smtClean="0"/>
              <a:t>Networks of neurons process information through patterns of inhibitory and excitatory synaptic connections.</a:t>
            </a:r>
            <a:r>
              <a:rPr lang="en-GB" dirty="0" smtClean="0"/>
              <a:t> </a:t>
            </a:r>
            <a:endParaRPr lang="en-GB" dirty="0"/>
          </a:p>
        </p:txBody>
      </p:sp>
    </p:spTree>
    <p:extLst>
      <p:ext uri="{BB962C8B-B14F-4D97-AF65-F5344CB8AC3E}">
        <p14:creationId xmlns:p14="http://schemas.microsoft.com/office/powerpoint/2010/main" val="4086907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755650" y="2347913"/>
            <a:ext cx="8569325" cy="1620837"/>
          </a:xfrm>
        </p:spPr>
        <p:txBody>
          <a:bodyPr anchor="ctr"/>
          <a:lstStyle/>
          <a:p>
            <a:r>
              <a:rPr lang="en-GB" sz="4400" dirty="0"/>
              <a:t>2</a:t>
            </a:r>
            <a:r>
              <a:rPr lang="en-GB" sz="4400" dirty="0" smtClean="0"/>
              <a:t>: </a:t>
            </a:r>
            <a:r>
              <a:rPr lang="en-GB" sz="4400" dirty="0"/>
              <a:t>Anatomy of the Ear &amp; Cochlear Mechanics</a:t>
            </a:r>
          </a:p>
        </p:txBody>
      </p:sp>
      <p:sp>
        <p:nvSpPr>
          <p:cNvPr id="62467" name="Rectangle 3"/>
          <p:cNvSpPr>
            <a:spLocks noGrp="1" noChangeArrowheads="1"/>
          </p:cNvSpPr>
          <p:nvPr>
            <p:ph type="subTitle" idx="1"/>
          </p:nvPr>
        </p:nvSpPr>
        <p:spPr>
          <a:xfrm>
            <a:off x="1512888" y="4283075"/>
            <a:ext cx="7056437" cy="1931988"/>
          </a:xfrm>
        </p:spPr>
        <p:txBody>
          <a:bodyPr/>
          <a:lstStyle/>
          <a:p>
            <a:pPr>
              <a:lnSpc>
                <a:spcPct val="93000"/>
              </a:lnSpc>
              <a:spcAft>
                <a:spcPct val="0"/>
              </a:spcAft>
            </a:pPr>
            <a:endParaRPr lang="en-US" sz="3200">
              <a:latin typeface="Arial" panose="020B0604020202020204" pitchFamily="34" charset="0"/>
            </a:endParaRPr>
          </a:p>
        </p:txBody>
      </p:sp>
    </p:spTree>
    <p:extLst>
      <p:ext uri="{BB962C8B-B14F-4D97-AF65-F5344CB8AC3E}">
        <p14:creationId xmlns:p14="http://schemas.microsoft.com/office/powerpoint/2010/main" val="1311165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503238" y="323850"/>
            <a:ext cx="4537075" cy="1260475"/>
          </a:xfrm>
        </p:spPr>
        <p:txBody>
          <a:bodyPr/>
          <a:lstStyle/>
          <a:p>
            <a:r>
              <a:rPr lang="en-GB"/>
              <a:t>Ear Anatomy</a:t>
            </a:r>
          </a:p>
        </p:txBody>
      </p:sp>
      <p:pic>
        <p:nvPicPr>
          <p:cNvPr id="4104" name="Picture 8" descr="AuditoryNeurosciFi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1547813"/>
            <a:ext cx="6764337" cy="527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301625"/>
            <a:ext cx="9070975" cy="126206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The Cochlea Unravelled</a:t>
            </a:r>
          </a:p>
        </p:txBody>
      </p:sp>
      <p:pic>
        <p:nvPicPr>
          <p:cNvPr id="5124" name="Picture 4" descr="AuditoryNeurosciFig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339975"/>
            <a:ext cx="8351838"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301625"/>
            <a:ext cx="9070975" cy="126206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Tonotopy</a:t>
            </a:r>
          </a:p>
        </p:txBody>
      </p:sp>
      <p:pic>
        <p:nvPicPr>
          <p:cNvPr id="6151" name="Picture 7" descr="AuditoryNeurosciFig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2198688"/>
            <a:ext cx="5432425" cy="4017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76263" y="144463"/>
            <a:ext cx="9070975" cy="1262062"/>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Travelling Wave</a:t>
            </a:r>
          </a:p>
        </p:txBody>
      </p:sp>
      <p:pic>
        <p:nvPicPr>
          <p:cNvPr id="8198" name="Picture 6" descr="AuditoryNeurosciFig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1692275"/>
            <a:ext cx="8296275" cy="4000500"/>
          </a:xfrm>
          <a:prstGeom prst="rect">
            <a:avLst/>
          </a:prstGeom>
          <a:noFill/>
          <a:extLst>
            <a:ext uri="{909E8E84-426E-40DD-AFC4-6F175D3DCCD1}">
              <a14:hiddenFill xmlns:a14="http://schemas.microsoft.com/office/drawing/2010/main">
                <a:solidFill>
                  <a:srgbClr val="FFFFFF"/>
                </a:solidFill>
              </a14:hiddenFill>
            </a:ext>
          </a:extLst>
        </p:spPr>
      </p:pic>
      <p:sp>
        <p:nvSpPr>
          <p:cNvPr id="8200" name="Rectangle 8"/>
          <p:cNvSpPr>
            <a:spLocks noChangeArrowheads="1"/>
          </p:cNvSpPr>
          <p:nvPr/>
        </p:nvSpPr>
        <p:spPr bwMode="auto">
          <a:xfrm>
            <a:off x="936625" y="5940425"/>
            <a:ext cx="4984750" cy="3476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hlinkClick r:id="rId4"/>
              </a:rPr>
              <a:t>http://auditoryneuroscience.com/travellingWave</a:t>
            </a:r>
            <a:endParaRPr lang="en-GB" dirty="0"/>
          </a:p>
        </p:txBody>
      </p:sp>
      <p:sp>
        <p:nvSpPr>
          <p:cNvPr id="8202" name="Rectangle 10"/>
          <p:cNvSpPr>
            <a:spLocks noChangeArrowheads="1"/>
          </p:cNvSpPr>
          <p:nvPr/>
        </p:nvSpPr>
        <p:spPr bwMode="auto">
          <a:xfrm>
            <a:off x="936625" y="6875463"/>
            <a:ext cx="5264150" cy="347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hlinkClick r:id="rId5"/>
              </a:rPr>
              <a:t>http://auditoryneuroscience.com/ear/bm_motion_3</a:t>
            </a:r>
            <a:endParaRPr lang="en-GB"/>
          </a:p>
        </p:txBody>
      </p:sp>
      <p:sp>
        <p:nvSpPr>
          <p:cNvPr id="8203" name="Rectangle 11">
            <a:hlinkClick r:id="rId6"/>
          </p:cNvPr>
          <p:cNvSpPr>
            <a:spLocks noChangeArrowheads="1"/>
          </p:cNvSpPr>
          <p:nvPr/>
        </p:nvSpPr>
        <p:spPr bwMode="auto">
          <a:xfrm>
            <a:off x="936625" y="6407150"/>
            <a:ext cx="5264150" cy="3476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hlinkClick r:id="rId6"/>
              </a:rPr>
              <a:t>http://auditoryneuroscience.com/ear/bm_motion_2</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755650" y="2347913"/>
            <a:ext cx="8569325" cy="1620837"/>
          </a:xfrm>
        </p:spPr>
        <p:txBody>
          <a:bodyPr anchor="ctr"/>
          <a:lstStyle/>
          <a:p>
            <a:r>
              <a:rPr lang="en-GB" sz="4400" dirty="0"/>
              <a:t>3</a:t>
            </a:r>
            <a:r>
              <a:rPr lang="en-GB" sz="4400" dirty="0" smtClean="0"/>
              <a:t>: “Transduction”</a:t>
            </a:r>
            <a:endParaRPr lang="en-GB" sz="4400" dirty="0"/>
          </a:p>
        </p:txBody>
      </p:sp>
      <p:sp>
        <p:nvSpPr>
          <p:cNvPr id="61443" name="Rectangle 3"/>
          <p:cNvSpPr>
            <a:spLocks noGrp="1" noChangeArrowheads="1"/>
          </p:cNvSpPr>
          <p:nvPr>
            <p:ph type="subTitle" idx="1"/>
          </p:nvPr>
        </p:nvSpPr>
        <p:spPr>
          <a:xfrm>
            <a:off x="1512888" y="4283075"/>
            <a:ext cx="7056437" cy="1931988"/>
          </a:xfrm>
        </p:spPr>
        <p:txBody>
          <a:bodyPr/>
          <a:lstStyle/>
          <a:p>
            <a:pPr>
              <a:lnSpc>
                <a:spcPct val="93000"/>
              </a:lnSpc>
              <a:spcAft>
                <a:spcPct val="0"/>
              </a:spcAft>
            </a:pPr>
            <a:r>
              <a:rPr lang="en-US" sz="3200" dirty="0" smtClean="0">
                <a:latin typeface="Arial" panose="020B0604020202020204" pitchFamily="34" charset="0"/>
              </a:rPr>
              <a:t>(Encoding of physical signals into neural signals)</a:t>
            </a:r>
            <a:endParaRPr lang="en-US" sz="32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60363" y="395288"/>
            <a:ext cx="9070975" cy="1262062"/>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200"/>
              <a:t>The Organ of Corti</a:t>
            </a:r>
          </a:p>
        </p:txBody>
      </p:sp>
      <p:pic>
        <p:nvPicPr>
          <p:cNvPr id="11272" name="Picture 8" descr="AuditoryNeurosciFig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2051050"/>
            <a:ext cx="8712200" cy="433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4507" y="558227"/>
            <a:ext cx="9073360" cy="1004457"/>
          </a:xfrm>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b" anchorCtr="0" compatLnSpc="1">
            <a:prstTxWarp prst="textNoShape">
              <a:avLst/>
            </a:prstTxWarp>
          </a:bodyPr>
          <a:lstStyle/>
          <a:p>
            <a:pPr hangingPunct="1">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smtClean="0"/>
              <a:t>Recipe for Neurons</a:t>
            </a:r>
          </a:p>
        </p:txBody>
      </p:sp>
      <p:sp>
        <p:nvSpPr>
          <p:cNvPr id="8195" name="Rectangle 2"/>
          <p:cNvSpPr>
            <a:spLocks noGrp="1" noChangeArrowheads="1"/>
          </p:cNvSpPr>
          <p:nvPr>
            <p:ph type="body" idx="1"/>
          </p:nvPr>
        </p:nvSpPr>
        <p:spPr>
          <a:xfrm>
            <a:off x="504507" y="2210156"/>
            <a:ext cx="3900583" cy="4544554"/>
          </a:xfrm>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t" anchorCtr="0" compatLnSpc="1">
            <a:prstTxWarp prst="textNoShape">
              <a:avLst/>
            </a:prstTxWarp>
          </a:bodyPr>
          <a:lstStyle/>
          <a:p>
            <a:pPr marL="376229" indent="-376229" hangingPunct="1">
              <a:tabLst>
                <a:tab pos="1006194" algn="l"/>
                <a:tab pos="2014137" algn="l"/>
                <a:tab pos="3022080" algn="l"/>
                <a:tab pos="4030023" algn="l"/>
                <a:tab pos="5037966" algn="l"/>
                <a:tab pos="6045909" algn="l"/>
                <a:tab pos="7053852" algn="l"/>
                <a:tab pos="8061796" algn="l"/>
                <a:tab pos="9069739" algn="l"/>
                <a:tab pos="10077682" algn="l"/>
                <a:tab pos="11085625" algn="l"/>
              </a:tabLst>
            </a:pPr>
            <a:r>
              <a:rPr lang="en-US" altLang="en-US" i="1" smtClean="0"/>
              <a:t>Ingredients:</a:t>
            </a:r>
          </a:p>
          <a:p>
            <a:pPr marL="376229" indent="-376229" hangingPunct="1">
              <a:buClr>
                <a:srgbClr val="545472"/>
              </a:buClr>
              <a:buSzPct val="90000"/>
              <a:buBlip>
                <a:blip r:embed="rId3"/>
              </a:buBlip>
              <a:tabLst>
                <a:tab pos="1006194" algn="l"/>
                <a:tab pos="2014137" algn="l"/>
                <a:tab pos="3022080" algn="l"/>
                <a:tab pos="4030023" algn="l"/>
                <a:tab pos="5037966" algn="l"/>
                <a:tab pos="6045909" algn="l"/>
                <a:tab pos="7053852" algn="l"/>
                <a:tab pos="8061796" algn="l"/>
                <a:tab pos="9069739" algn="l"/>
                <a:tab pos="10077682" algn="l"/>
                <a:tab pos="11085625" algn="l"/>
              </a:tabLst>
            </a:pPr>
            <a:r>
              <a:rPr lang="en-US" altLang="en-US" smtClean="0"/>
              <a:t>Water</a:t>
            </a:r>
          </a:p>
          <a:p>
            <a:pPr marL="376229" indent="-376229" hangingPunct="1">
              <a:buClr>
                <a:srgbClr val="545472"/>
              </a:buClr>
              <a:buSzPct val="90000"/>
              <a:buBlip>
                <a:blip r:embed="rId3"/>
              </a:buBlip>
              <a:tabLst>
                <a:tab pos="1006194" algn="l"/>
                <a:tab pos="2014137" algn="l"/>
                <a:tab pos="3022080" algn="l"/>
                <a:tab pos="4030023" algn="l"/>
                <a:tab pos="5037966" algn="l"/>
                <a:tab pos="6045909" algn="l"/>
                <a:tab pos="7053852" algn="l"/>
                <a:tab pos="8061796" algn="l"/>
                <a:tab pos="9069739" algn="l"/>
                <a:tab pos="10077682" algn="l"/>
                <a:tab pos="11085625" algn="l"/>
              </a:tabLst>
            </a:pPr>
            <a:r>
              <a:rPr lang="en-US" altLang="en-US" smtClean="0"/>
              <a:t>Salt</a:t>
            </a:r>
          </a:p>
          <a:p>
            <a:pPr marL="376229" indent="-376229" hangingPunct="1">
              <a:buClr>
                <a:srgbClr val="545472"/>
              </a:buClr>
              <a:buSzPct val="90000"/>
              <a:buBlip>
                <a:blip r:embed="rId3"/>
              </a:buBlip>
              <a:tabLst>
                <a:tab pos="1006194" algn="l"/>
                <a:tab pos="2014137" algn="l"/>
                <a:tab pos="3022080" algn="l"/>
                <a:tab pos="4030023" algn="l"/>
                <a:tab pos="5037966" algn="l"/>
                <a:tab pos="6045909" algn="l"/>
                <a:tab pos="7053852" algn="l"/>
                <a:tab pos="8061796" algn="l"/>
                <a:tab pos="9069739" algn="l"/>
                <a:tab pos="10077682" algn="l"/>
                <a:tab pos="11085625" algn="l"/>
              </a:tabLst>
            </a:pPr>
            <a:r>
              <a:rPr lang="en-US" altLang="en-US" smtClean="0"/>
              <a:t>Fat</a:t>
            </a:r>
          </a:p>
          <a:p>
            <a:pPr marL="376229" indent="-376229" hangingPunct="1">
              <a:buClr>
                <a:srgbClr val="545472"/>
              </a:buClr>
              <a:buSzPct val="90000"/>
              <a:buBlip>
                <a:blip r:embed="rId3"/>
              </a:buBlip>
              <a:tabLst>
                <a:tab pos="1006194" algn="l"/>
                <a:tab pos="2014137" algn="l"/>
                <a:tab pos="3022080" algn="l"/>
                <a:tab pos="4030023" algn="l"/>
                <a:tab pos="5037966" algn="l"/>
                <a:tab pos="6045909" algn="l"/>
                <a:tab pos="7053852" algn="l"/>
                <a:tab pos="8061796" algn="l"/>
                <a:tab pos="9069739" algn="l"/>
                <a:tab pos="10077682" algn="l"/>
                <a:tab pos="11085625" algn="l"/>
              </a:tabLst>
            </a:pPr>
            <a:r>
              <a:rPr lang="en-US" altLang="en-US" smtClean="0"/>
              <a:t>Protein</a:t>
            </a:r>
          </a:p>
        </p:txBody>
      </p:sp>
      <p:pic>
        <p:nvPicPr>
          <p:cNvPr id="8196" name="Picture 4" descr="NeuronCellBodies_Gray6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080" y="2033413"/>
            <a:ext cx="4026576" cy="484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893866"/>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03238" y="301625"/>
            <a:ext cx="9070975" cy="126206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Transduction</a:t>
            </a:r>
          </a:p>
        </p:txBody>
      </p:sp>
      <p:pic>
        <p:nvPicPr>
          <p:cNvPr id="12295" name="Picture 7" descr="AuditoryNeurosciFig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1619250"/>
            <a:ext cx="5976937" cy="4751388"/>
          </a:xfrm>
          <a:prstGeom prst="rect">
            <a:avLst/>
          </a:prstGeom>
          <a:noFill/>
          <a:extLst>
            <a:ext uri="{909E8E84-426E-40DD-AFC4-6F175D3DCCD1}">
              <a14:hiddenFill xmlns:a14="http://schemas.microsoft.com/office/drawing/2010/main">
                <a:solidFill>
                  <a:srgbClr val="FFFFFF"/>
                </a:solidFill>
              </a14:hiddenFill>
            </a:ext>
          </a:extLst>
        </p:spPr>
      </p:pic>
      <p:sp>
        <p:nvSpPr>
          <p:cNvPr id="12296" name="Rectangle 8"/>
          <p:cNvSpPr>
            <a:spLocks noChangeArrowheads="1"/>
          </p:cNvSpPr>
          <p:nvPr/>
        </p:nvSpPr>
        <p:spPr bwMode="auto">
          <a:xfrm>
            <a:off x="2447925" y="6084888"/>
            <a:ext cx="5403850" cy="347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i="1"/>
              <a:t>Schematic of the hair cell transduction mechanism.</a:t>
            </a:r>
            <a:r>
              <a:rPr lang="en-GB"/>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15900" y="252413"/>
            <a:ext cx="3887788" cy="2374900"/>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Receptor Potentials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3" y="466725"/>
            <a:ext cx="5334000" cy="6840538"/>
          </a:xfrm>
          <a:prstGeom prst="rect">
            <a:avLst/>
          </a:prstGeom>
          <a:noFill/>
          <a:extLst>
            <a:ext uri="{909E8E84-426E-40DD-AFC4-6F175D3DCCD1}">
              <a14:hiddenFill xmlns:a14="http://schemas.microsoft.com/office/drawing/2010/main">
                <a:solidFill>
                  <a:srgbClr val="FFFFFF"/>
                </a:solidFill>
              </a14:hiddenFill>
            </a:ext>
          </a:extLst>
        </p:spPr>
      </p:pic>
      <p:sp>
        <p:nvSpPr>
          <p:cNvPr id="13317" name="Rectangle 5"/>
          <p:cNvSpPr>
            <a:spLocks noChangeArrowheads="1"/>
          </p:cNvSpPr>
          <p:nvPr/>
        </p:nvSpPr>
        <p:spPr bwMode="auto">
          <a:xfrm>
            <a:off x="287338" y="6659563"/>
            <a:ext cx="4819650" cy="347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Palmer and Russell (1986), Hear Res 24:1-15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z="4000"/>
              <a:t>Hair cell connections to VIII nerve</a:t>
            </a:r>
          </a:p>
        </p:txBody>
      </p:sp>
      <p:sp>
        <p:nvSpPr>
          <p:cNvPr id="63491" name="Rectangle 3"/>
          <p:cNvSpPr>
            <a:spLocks noGrp="1" noChangeArrowheads="1"/>
          </p:cNvSpPr>
          <p:nvPr>
            <p:ph type="body" idx="1"/>
          </p:nvPr>
        </p:nvSpPr>
        <p:spPr>
          <a:xfrm>
            <a:off x="647700" y="6804025"/>
            <a:ext cx="8867775" cy="755650"/>
          </a:xfrm>
        </p:spPr>
        <p:txBody>
          <a:bodyPr/>
          <a:lstStyle/>
          <a:p>
            <a:pPr>
              <a:lnSpc>
                <a:spcPct val="91000"/>
              </a:lnSpc>
            </a:pPr>
            <a:r>
              <a:rPr lang="en-GB" sz="1600"/>
              <a:t>Figure source: Kandel ER. </a:t>
            </a:r>
            <a:r>
              <a:rPr lang="en-GB" sz="1600" i="1"/>
              <a:t>Principles of Neural Science, Fourth Edition</a:t>
            </a:r>
            <a:r>
              <a:rPr lang="en-GB" sz="1600"/>
              <a:t>. New York: McGraw Hill; 2000:602 </a:t>
            </a:r>
          </a:p>
        </p:txBody>
      </p:sp>
      <p:pic>
        <p:nvPicPr>
          <p:cNvPr id="63493" name="Picture 5" descr="1-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619250"/>
            <a:ext cx="6172200" cy="507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3238" y="301625"/>
            <a:ext cx="9070975" cy="95726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4000"/>
              <a:t>Gain Provided by Outer Haircells</a:t>
            </a:r>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403350"/>
            <a:ext cx="6673850" cy="5027613"/>
          </a:xfrm>
          <a:prstGeom prst="rect">
            <a:avLst/>
          </a:prstGeom>
          <a:noFill/>
          <a:extLst>
            <a:ext uri="{909E8E84-426E-40DD-AFC4-6F175D3DCCD1}">
              <a14:hiddenFill xmlns:a14="http://schemas.microsoft.com/office/drawing/2010/main">
                <a:solidFill>
                  <a:srgbClr val="FFFFFF"/>
                </a:solidFill>
              </a14:hiddenFill>
            </a:ext>
          </a:extLst>
        </p:spPr>
      </p:pic>
      <p:sp>
        <p:nvSpPr>
          <p:cNvPr id="14343" name="Rectangle 7"/>
          <p:cNvSpPr>
            <a:spLocks noChangeArrowheads="1"/>
          </p:cNvSpPr>
          <p:nvPr/>
        </p:nvSpPr>
        <p:spPr bwMode="auto">
          <a:xfrm>
            <a:off x="4176713" y="6516688"/>
            <a:ext cx="5099050" cy="347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en-US"/>
              <a:t>Ruggero et al. (1997), J Acoust Soc Am 101:215</a:t>
            </a:r>
            <a:endParaRPr lang="en-GB" altLang="en-US"/>
          </a:p>
        </p:txBody>
      </p:sp>
      <p:sp>
        <p:nvSpPr>
          <p:cNvPr id="14344" name="Rectangle 8"/>
          <p:cNvSpPr>
            <a:spLocks noChangeArrowheads="1"/>
          </p:cNvSpPr>
          <p:nvPr/>
        </p:nvSpPr>
        <p:spPr bwMode="auto">
          <a:xfrm>
            <a:off x="2879725" y="7019925"/>
            <a:ext cx="6610350" cy="3476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See also </a:t>
            </a:r>
            <a:r>
              <a:rPr lang="en-GB" altLang="en-US">
                <a:hlinkClick r:id="rId4"/>
              </a:rPr>
              <a:t>http://auditoryneuroscience.com/ear/dancing_hair_cell</a:t>
            </a:r>
            <a:endParaRPr lang="en-GB" altLang="en-US"/>
          </a:p>
        </p:txBody>
      </p:sp>
    </p:spTree>
    <p:extLst>
      <p:ext uri="{BB962C8B-B14F-4D97-AF65-F5344CB8AC3E}">
        <p14:creationId xmlns:p14="http://schemas.microsoft.com/office/powerpoint/2010/main" val="3785658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755650" y="2347913"/>
            <a:ext cx="8569325" cy="1620837"/>
          </a:xfrm>
        </p:spPr>
        <p:txBody>
          <a:bodyPr anchor="ctr"/>
          <a:lstStyle/>
          <a:p>
            <a:r>
              <a:rPr lang="en-GB" sz="4400"/>
              <a:t>3: The Cochlea as a Filter Bank</a:t>
            </a:r>
          </a:p>
        </p:txBody>
      </p:sp>
      <p:sp>
        <p:nvSpPr>
          <p:cNvPr id="60419" name="Rectangle 3"/>
          <p:cNvSpPr>
            <a:spLocks noGrp="1" noChangeArrowheads="1"/>
          </p:cNvSpPr>
          <p:nvPr>
            <p:ph type="subTitle" idx="1"/>
          </p:nvPr>
        </p:nvSpPr>
        <p:spPr>
          <a:xfrm>
            <a:off x="1512888" y="4283075"/>
            <a:ext cx="7056437" cy="1931988"/>
          </a:xfrm>
        </p:spPr>
        <p:txBody>
          <a:bodyPr/>
          <a:lstStyle/>
          <a:p>
            <a:pPr>
              <a:lnSpc>
                <a:spcPct val="93000"/>
              </a:lnSpc>
              <a:spcAft>
                <a:spcPct val="0"/>
              </a:spcAft>
            </a:pPr>
            <a:endParaRPr lang="en-US" sz="32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720725" y="-20638"/>
            <a:ext cx="8882063" cy="126206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a:t>“Gammatone Filter Bank”</a:t>
            </a:r>
          </a:p>
        </p:txBody>
      </p:sp>
      <p:pic>
        <p:nvPicPr>
          <p:cNvPr id="7174" name="Picture 6" descr="AuditoryNeurosciFig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403350"/>
            <a:ext cx="5832475" cy="555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01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03238" y="179388"/>
            <a:ext cx="9070975" cy="995362"/>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3600"/>
              <a:t>Auditory Nerve Fibers behave like Rectified Gammatone Filters</a:t>
            </a:r>
          </a:p>
        </p:txBody>
      </p:sp>
      <p:pic>
        <p:nvPicPr>
          <p:cNvPr id="15366" name="Picture 6" descr="AuditoryNeurosciFig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908175"/>
            <a:ext cx="8329613" cy="4692650"/>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7"/>
          <p:cNvSpPr>
            <a:spLocks noChangeArrowheads="1"/>
          </p:cNvSpPr>
          <p:nvPr/>
        </p:nvSpPr>
        <p:spPr bwMode="auto">
          <a:xfrm>
            <a:off x="3455988" y="6245225"/>
            <a:ext cx="6343650" cy="858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n-US"/>
              <a:t>Auditory Neuroscience Fig 2.12</a:t>
            </a:r>
          </a:p>
          <a:p>
            <a:r>
              <a:rPr lang="en-GB" altLang="en-US"/>
              <a:t>Based on data collected by Goblick and Pfeiffer (JASA 1969)</a:t>
            </a:r>
          </a:p>
          <a:p>
            <a:r>
              <a:rPr lang="en-GB" altLang="en-US"/>
              <a:t> </a:t>
            </a:r>
          </a:p>
        </p:txBody>
      </p:sp>
    </p:spTree>
    <p:extLst>
      <p:ext uri="{BB962C8B-B14F-4D97-AF65-F5344CB8AC3E}">
        <p14:creationId xmlns:p14="http://schemas.microsoft.com/office/powerpoint/2010/main" val="3999926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ltLang="en-US"/>
              <a:t>Spectrogram and Cochleagram</a:t>
            </a:r>
          </a:p>
        </p:txBody>
      </p:sp>
      <p:pic>
        <p:nvPicPr>
          <p:cNvPr id="52231" name="Picture 7" descr="AuditoryNeurosciFig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5513"/>
            <a:ext cx="9685338" cy="3970337"/>
          </a:xfrm>
          <a:prstGeom prst="rect">
            <a:avLst/>
          </a:prstGeom>
          <a:noFill/>
          <a:extLst>
            <a:ext uri="{909E8E84-426E-40DD-AFC4-6F175D3DCCD1}">
              <a14:hiddenFill xmlns:a14="http://schemas.microsoft.com/office/drawing/2010/main">
                <a:solidFill>
                  <a:srgbClr val="FFFFFF"/>
                </a:solidFill>
              </a14:hiddenFill>
            </a:ext>
          </a:extLst>
        </p:spPr>
      </p:pic>
      <p:sp>
        <p:nvSpPr>
          <p:cNvPr id="52232" name="Rectangle 8"/>
          <p:cNvSpPr>
            <a:spLocks noChangeArrowheads="1"/>
          </p:cNvSpPr>
          <p:nvPr/>
        </p:nvSpPr>
        <p:spPr bwMode="auto">
          <a:xfrm>
            <a:off x="1079500" y="6372225"/>
            <a:ext cx="7994650" cy="3476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n-US" i="1"/>
              <a:t>Spectrogram of, and basilar membrane response to, the spoken word “head”</a:t>
            </a:r>
            <a:r>
              <a:rPr lang="en-GB" altLang="en-US"/>
              <a:t> </a:t>
            </a:r>
          </a:p>
        </p:txBody>
      </p:sp>
    </p:spTree>
    <p:extLst>
      <p:ext uri="{BB962C8B-B14F-4D97-AF65-F5344CB8AC3E}">
        <p14:creationId xmlns:p14="http://schemas.microsoft.com/office/powerpoint/2010/main" val="4251223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360363" y="1438275"/>
            <a:ext cx="3457575" cy="1262063"/>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4000"/>
              <a:t>Spectrogram and </a:t>
            </a:r>
            <a:br>
              <a:rPr lang="en-GB" sz="4000"/>
            </a:br>
            <a:r>
              <a:rPr lang="en-GB" sz="4000"/>
              <a:t>Neurogram</a:t>
            </a:r>
          </a:p>
        </p:txBody>
      </p:sp>
      <p:pic>
        <p:nvPicPr>
          <p:cNvPr id="17413" name="Picture 5" descr="AuditoryNeurosciFig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107950"/>
            <a:ext cx="5715000" cy="7448550"/>
          </a:xfrm>
          <a:prstGeom prst="rect">
            <a:avLst/>
          </a:prstGeom>
          <a:noFill/>
          <a:extLst>
            <a:ext uri="{909E8E84-426E-40DD-AFC4-6F175D3DCCD1}">
              <a14:hiddenFill xmlns:a14="http://schemas.microsoft.com/office/drawing/2010/main">
                <a:solidFill>
                  <a:srgbClr val="FFFFFF"/>
                </a:solidFill>
              </a14:hiddenFill>
            </a:ext>
          </a:extLst>
        </p:spPr>
      </p:pic>
      <p:sp>
        <p:nvSpPr>
          <p:cNvPr id="17414" name="Rectangle 6"/>
          <p:cNvSpPr>
            <a:spLocks noChangeArrowheads="1"/>
          </p:cNvSpPr>
          <p:nvPr/>
        </p:nvSpPr>
        <p:spPr bwMode="auto">
          <a:xfrm>
            <a:off x="215900" y="6084888"/>
            <a:ext cx="3486150" cy="1114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From Delgutte (1997), </a:t>
            </a:r>
          </a:p>
          <a:p>
            <a:r>
              <a:rPr lang="en-GB"/>
              <a:t>Handbook of Phonetic Sciences </a:t>
            </a:r>
          </a:p>
          <a:p>
            <a:r>
              <a:rPr lang="en-GB"/>
              <a:t>(Laver, ed), pp 507-538. </a:t>
            </a:r>
          </a:p>
          <a:p>
            <a:r>
              <a:rPr lang="en-GB"/>
              <a:t>Oxford: Blackwell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835150"/>
            <a:ext cx="8612187" cy="44084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3" name="Rectangle 1"/>
          <p:cNvSpPr>
            <a:spLocks noGrp="1" noChangeArrowheads="1"/>
          </p:cNvSpPr>
          <p:nvPr>
            <p:ph type="title"/>
          </p:nvPr>
        </p:nvSpPr>
        <p:spPr>
          <a:xfrm>
            <a:off x="431800" y="827088"/>
            <a:ext cx="9070975" cy="1262062"/>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Phase Locking</a:t>
            </a:r>
          </a:p>
        </p:txBody>
      </p:sp>
      <p:sp>
        <p:nvSpPr>
          <p:cNvPr id="18434" name="AutoShape 2">
            <a:hlinkClick r:id="" action="ppaction://media"/>
          </p:cNvPr>
          <p:cNvSpPr>
            <a:spLocks noChangeAspect="1" noChangeArrowheads="1"/>
          </p:cNvSpPr>
          <p:nvPr>
            <a:videoFile r:link="rId2"/>
            <p:extLst>
              <p:ext uri="{DAA4B4D4-6D71-4841-9C94-3DE7FCFB9230}">
                <p14:media xmlns:p14="http://schemas.microsoft.com/office/powerpoint/2010/main" r:link="rId1"/>
              </p:ext>
            </p:extLst>
          </p:nvPr>
        </p:nvSpPr>
        <p:spPr bwMode="auto">
          <a:xfrm>
            <a:off x="828675" y="3048000"/>
            <a:ext cx="8658225" cy="15605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8441" name="Rectangle 9"/>
          <p:cNvSpPr>
            <a:spLocks noChangeArrowheads="1"/>
          </p:cNvSpPr>
          <p:nvPr/>
        </p:nvSpPr>
        <p:spPr bwMode="auto">
          <a:xfrm>
            <a:off x="3240088" y="6300788"/>
            <a:ext cx="5340350" cy="347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hlinkClick r:id="rId6"/>
              </a:rPr>
              <a:t>http://auditoryneuroscience.com/ear/phase_locking</a:t>
            </a:r>
            <a:endParaRPr lang="en-GB"/>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843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8434"/>
                                        </p:tgtEl>
                                      </p:cBhvr>
                                    </p:cmd>
                                  </p:childTnLst>
                                </p:cTn>
                              </p:par>
                            </p:childTnLst>
                          </p:cTn>
                        </p:par>
                      </p:childTnLst>
                    </p:cTn>
                  </p:par>
                </p:childTnLst>
              </p:cTn>
              <p:nextCondLst>
                <p:cond evt="onClick" delay="0">
                  <p:tgtEl>
                    <p:spTgt spid="18434"/>
                  </p:tgtEl>
                </p:cond>
              </p:nextCondLst>
            </p:seq>
            <p:video>
              <p:cMediaNode>
                <p:cTn id="7" fill="hold" display="0">
                  <p:stCondLst>
                    <p:cond delay="indefinite"/>
                  </p:stCondLst>
                  <p:endCondLst>
                    <p:cond evt="onNext" delay="0">
                      <p:tgtEl>
                        <p:sldTgt/>
                      </p:tgtEl>
                    </p:cond>
                    <p:cond evt="onPrev" delay="0">
                      <p:tgtEl>
                        <p:sldTgt/>
                      </p:tgtEl>
                    </p:cond>
                  </p:endCondLst>
                </p:cTn>
                <p:tgtEl>
                  <p:spTgt spid="1843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50913" y="1507143"/>
            <a:ext cx="8373554" cy="5685840"/>
          </a:xfrm>
          <a:prstGeom prst="rect">
            <a:avLst/>
          </a:prstGeom>
        </p:spPr>
      </p:pic>
      <p:sp>
        <p:nvSpPr>
          <p:cNvPr id="14338" name="Rectangle 1"/>
          <p:cNvSpPr>
            <a:spLocks noGrp="1" noChangeArrowheads="1"/>
          </p:cNvSpPr>
          <p:nvPr>
            <p:ph type="title"/>
          </p:nvPr>
        </p:nvSpPr>
        <p:spPr>
          <a:xfrm>
            <a:off x="504507" y="486479"/>
            <a:ext cx="9073360" cy="731469"/>
          </a:xfrm>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b" anchorCtr="0" compatLnSpc="1">
            <a:prstTxWarp prst="textNoShape">
              <a:avLst/>
            </a:prstTxWarp>
          </a:bodyPr>
          <a:lstStyle/>
          <a:p>
            <a:pPr hangingPunct="1">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smtClean="0"/>
              <a:t>Salts form </a:t>
            </a:r>
            <a:r>
              <a:rPr lang="en-US" altLang="en-US" i="1" smtClean="0"/>
              <a:t>Ions</a:t>
            </a:r>
          </a:p>
        </p:txBody>
      </p:sp>
      <p:sp>
        <p:nvSpPr>
          <p:cNvPr id="2" name="TextBox 1"/>
          <p:cNvSpPr txBox="1"/>
          <p:nvPr/>
        </p:nvSpPr>
        <p:spPr>
          <a:xfrm>
            <a:off x="912787" y="1874826"/>
            <a:ext cx="579005" cy="435825"/>
          </a:xfrm>
          <a:prstGeom prst="rect">
            <a:avLst/>
          </a:prstGeom>
          <a:noFill/>
        </p:spPr>
        <p:txBody>
          <a:bodyPr wrap="none" rtlCol="0">
            <a:spAutoFit/>
          </a:bodyPr>
          <a:lstStyle/>
          <a:p>
            <a:r>
              <a:rPr lang="en-GB" sz="2400" dirty="0" smtClean="0">
                <a:solidFill>
                  <a:schemeClr val="tx1"/>
                </a:solidFill>
              </a:rPr>
              <a:t>Na</a:t>
            </a:r>
            <a:endParaRPr lang="en-GB" sz="2400" dirty="0">
              <a:solidFill>
                <a:schemeClr val="tx1"/>
              </a:solidFill>
            </a:endParaRPr>
          </a:p>
        </p:txBody>
      </p:sp>
      <p:sp>
        <p:nvSpPr>
          <p:cNvPr id="5" name="TextBox 4"/>
          <p:cNvSpPr txBox="1"/>
          <p:nvPr/>
        </p:nvSpPr>
        <p:spPr>
          <a:xfrm>
            <a:off x="926039" y="4811855"/>
            <a:ext cx="476412" cy="435825"/>
          </a:xfrm>
          <a:prstGeom prst="rect">
            <a:avLst/>
          </a:prstGeom>
          <a:noFill/>
        </p:spPr>
        <p:txBody>
          <a:bodyPr wrap="none" rtlCol="0">
            <a:spAutoFit/>
          </a:bodyPr>
          <a:lstStyle/>
          <a:p>
            <a:r>
              <a:rPr lang="en-GB" sz="2400" dirty="0" smtClean="0">
                <a:solidFill>
                  <a:schemeClr val="tx1"/>
                </a:solidFill>
              </a:rPr>
              <a:t>Cl</a:t>
            </a:r>
            <a:endParaRPr lang="en-GB" sz="2400" dirty="0">
              <a:solidFill>
                <a:schemeClr val="tx1"/>
              </a:solidFill>
            </a:endParaRPr>
          </a:p>
        </p:txBody>
      </p:sp>
      <p:sp>
        <p:nvSpPr>
          <p:cNvPr id="6" name="TextBox 5"/>
          <p:cNvSpPr txBox="1"/>
          <p:nvPr/>
        </p:nvSpPr>
        <p:spPr>
          <a:xfrm>
            <a:off x="5834067" y="1921554"/>
            <a:ext cx="758541" cy="435825"/>
          </a:xfrm>
          <a:prstGeom prst="rect">
            <a:avLst/>
          </a:prstGeom>
          <a:noFill/>
        </p:spPr>
        <p:txBody>
          <a:bodyPr wrap="none" rtlCol="0">
            <a:spAutoFit/>
          </a:bodyPr>
          <a:lstStyle/>
          <a:p>
            <a:r>
              <a:rPr lang="en-GB" sz="2400" dirty="0" smtClean="0">
                <a:solidFill>
                  <a:schemeClr val="tx1"/>
                </a:solidFill>
              </a:rPr>
              <a:t>Na+</a:t>
            </a:r>
            <a:endParaRPr lang="en-GB" sz="2400" dirty="0">
              <a:solidFill>
                <a:schemeClr val="tx1"/>
              </a:solidFill>
            </a:endParaRPr>
          </a:p>
        </p:txBody>
      </p:sp>
      <p:sp>
        <p:nvSpPr>
          <p:cNvPr id="7" name="TextBox 6"/>
          <p:cNvSpPr txBox="1"/>
          <p:nvPr/>
        </p:nvSpPr>
        <p:spPr>
          <a:xfrm>
            <a:off x="5834067" y="4699696"/>
            <a:ext cx="579005" cy="435825"/>
          </a:xfrm>
          <a:prstGeom prst="rect">
            <a:avLst/>
          </a:prstGeom>
          <a:noFill/>
        </p:spPr>
        <p:txBody>
          <a:bodyPr wrap="none" rtlCol="0">
            <a:spAutoFit/>
          </a:bodyPr>
          <a:lstStyle/>
          <a:p>
            <a:r>
              <a:rPr lang="en-GB" sz="2400" dirty="0" smtClean="0">
                <a:solidFill>
                  <a:schemeClr val="tx1"/>
                </a:solidFill>
              </a:rPr>
              <a:t>Cl-</a:t>
            </a:r>
            <a:endParaRPr lang="en-GB" sz="2400" dirty="0">
              <a:solidFill>
                <a:schemeClr val="tx1"/>
              </a:solidFill>
            </a:endParaRPr>
          </a:p>
        </p:txBody>
      </p:sp>
    </p:spTree>
    <p:extLst>
      <p:ext uri="{BB962C8B-B14F-4D97-AF65-F5344CB8AC3E}">
        <p14:creationId xmlns:p14="http://schemas.microsoft.com/office/powerpoint/2010/main" val="163654168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3238" y="301625"/>
            <a:ext cx="2808287" cy="3406775"/>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t>Squirrel Monkey Phase Locking Data</a:t>
            </a:r>
          </a:p>
        </p:txBody>
      </p:sp>
      <p:sp>
        <p:nvSpPr>
          <p:cNvPr id="19467" name="Rectangle 11"/>
          <p:cNvSpPr>
            <a:spLocks noGrp="1" noChangeArrowheads="1"/>
          </p:cNvSpPr>
          <p:nvPr>
            <p:ph type="body" idx="1"/>
          </p:nvPr>
        </p:nvSpPr>
        <p:spPr>
          <a:xfrm>
            <a:off x="576263" y="5292725"/>
            <a:ext cx="8867775" cy="1795463"/>
          </a:xfrm>
        </p:spPr>
        <p:txBody>
          <a:bodyPr/>
          <a:lstStyle/>
          <a:p>
            <a:pPr>
              <a:lnSpc>
                <a:spcPct val="81000"/>
              </a:lnSpc>
            </a:pPr>
            <a:r>
              <a:rPr lang="en-GB" sz="2000" b="1" i="1"/>
              <a:t>AN Figure 2.15</a:t>
            </a:r>
            <a:endParaRPr lang="en-GB" sz="2000" i="1"/>
          </a:p>
          <a:p>
            <a:pPr>
              <a:lnSpc>
                <a:spcPct val="81000"/>
              </a:lnSpc>
            </a:pPr>
            <a:r>
              <a:rPr lang="en-GB" sz="2000" i="1"/>
              <a:t>Period histograms of responses to pure tones recorded from an auditory nerve fiber in a squirrel monkey. The traces show the proportion of action potentials fired at a particular phase of a pure tone stimulus. The stimulus frequency is indicated in the legend. Based on data collected by Rose et al. (1967).</a:t>
            </a:r>
          </a:p>
        </p:txBody>
      </p:sp>
      <p:sp>
        <p:nvSpPr>
          <p:cNvPr id="19459" name="Text Box 3"/>
          <p:cNvSpPr txBox="1">
            <a:spLocks noChangeArrowheads="1"/>
          </p:cNvSpPr>
          <p:nvPr/>
        </p:nvSpPr>
        <p:spPr bwMode="auto">
          <a:xfrm>
            <a:off x="792163" y="6156325"/>
            <a:ext cx="8135937"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endParaRPr lang="en-US" sz="2400">
              <a:solidFill>
                <a:schemeClr val="accent2"/>
              </a:solidFill>
              <a:hlinkClick r:id="rId3"/>
            </a:endParaRPr>
          </a:p>
        </p:txBody>
      </p:sp>
      <p:pic>
        <p:nvPicPr>
          <p:cNvPr id="194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425" y="466725"/>
            <a:ext cx="6161088" cy="43830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755650" y="2347913"/>
            <a:ext cx="8569325" cy="1620837"/>
          </a:xfrm>
        </p:spPr>
        <p:txBody>
          <a:bodyPr anchor="ctr"/>
          <a:lstStyle/>
          <a:p>
            <a:r>
              <a:rPr lang="en-GB" sz="4400"/>
              <a:t>4: Central Pathways</a:t>
            </a:r>
          </a:p>
        </p:txBody>
      </p:sp>
      <p:sp>
        <p:nvSpPr>
          <p:cNvPr id="58373" name="Rectangle 5"/>
          <p:cNvSpPr>
            <a:spLocks noGrp="1" noChangeArrowheads="1"/>
          </p:cNvSpPr>
          <p:nvPr>
            <p:ph type="subTitle" idx="1"/>
          </p:nvPr>
        </p:nvSpPr>
        <p:spPr>
          <a:xfrm>
            <a:off x="1512888" y="4283075"/>
            <a:ext cx="7056437" cy="1931988"/>
          </a:xfrm>
        </p:spPr>
        <p:txBody>
          <a:bodyPr/>
          <a:lstStyle/>
          <a:p>
            <a:pPr>
              <a:lnSpc>
                <a:spcPct val="93000"/>
              </a:lnSpc>
              <a:spcAft>
                <a:spcPct val="0"/>
              </a:spcAft>
            </a:pPr>
            <a:endParaRPr lang="en-US" sz="32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n-US"/>
          </a:p>
        </p:txBody>
      </p:sp>
      <p:sp>
        <p:nvSpPr>
          <p:cNvPr id="54275" name="Rectangle 3"/>
          <p:cNvSpPr>
            <a:spLocks noGrp="1" noChangeArrowheads="1"/>
          </p:cNvSpPr>
          <p:nvPr>
            <p:ph type="body" idx="1"/>
          </p:nvPr>
        </p:nvSpPr>
        <p:spPr>
          <a:xfrm>
            <a:off x="576263" y="6084888"/>
            <a:ext cx="8867775" cy="1076325"/>
          </a:xfrm>
        </p:spPr>
        <p:txBody>
          <a:bodyPr/>
          <a:lstStyle/>
          <a:p>
            <a:pPr>
              <a:lnSpc>
                <a:spcPct val="81000"/>
              </a:lnSpc>
            </a:pPr>
            <a:r>
              <a:rPr lang="en-GB" sz="1800" b="1" i="1" dirty="0"/>
              <a:t>AN Figure 2.16</a:t>
            </a:r>
            <a:endParaRPr lang="en-GB" sz="1800" i="1" dirty="0"/>
          </a:p>
          <a:p>
            <a:pPr>
              <a:lnSpc>
                <a:spcPct val="81000"/>
              </a:lnSpc>
            </a:pPr>
            <a:r>
              <a:rPr lang="en-GB" sz="1800" i="1" dirty="0"/>
              <a:t>Cell types of the cochlear nucleus. </a:t>
            </a:r>
            <a:r>
              <a:rPr lang="en-GB" sz="1800" i="1" dirty="0" err="1"/>
              <a:t>Pri</a:t>
            </a:r>
            <a:r>
              <a:rPr lang="en-GB" sz="1800" i="1" dirty="0"/>
              <a:t>, </a:t>
            </a:r>
            <a:r>
              <a:rPr lang="en-GB" sz="1800" i="1" dirty="0" err="1"/>
              <a:t>primarylike</a:t>
            </a:r>
            <a:r>
              <a:rPr lang="en-GB" sz="1800" i="1" dirty="0"/>
              <a:t>; </a:t>
            </a:r>
            <a:r>
              <a:rPr lang="en-GB" sz="1800" i="1" dirty="0" err="1"/>
              <a:t>Pri</a:t>
            </a:r>
            <a:r>
              <a:rPr lang="en-GB" sz="1800" i="1" dirty="0"/>
              <a:t>-N, </a:t>
            </a:r>
            <a:r>
              <a:rPr lang="en-GB" sz="1800" i="1" dirty="0" err="1"/>
              <a:t>primarylike</a:t>
            </a:r>
            <a:r>
              <a:rPr lang="en-GB" sz="1800" i="1" dirty="0"/>
              <a:t> with notch; Chop-S, chopper sustained; Chop-T, chopper transient; </a:t>
            </a:r>
            <a:r>
              <a:rPr lang="en-GB" sz="1800" i="1" dirty="0" err="1"/>
              <a:t>OnC</a:t>
            </a:r>
            <a:r>
              <a:rPr lang="en-GB" sz="1800" i="1" dirty="0"/>
              <a:t>, onset chopper; </a:t>
            </a:r>
            <a:r>
              <a:rPr lang="en-GB" sz="1800" i="1" dirty="0" err="1"/>
              <a:t>OnL</a:t>
            </a:r>
            <a:r>
              <a:rPr lang="en-GB" sz="1800" i="1" dirty="0"/>
              <a:t>, onset locker; </a:t>
            </a:r>
            <a:r>
              <a:rPr lang="en-GB" sz="1800" i="1" dirty="0" err="1"/>
              <a:t>OnI</a:t>
            </a:r>
            <a:r>
              <a:rPr lang="en-GB" sz="1800" i="1" dirty="0"/>
              <a:t>, onset inhibited.</a:t>
            </a:r>
            <a:r>
              <a:rPr lang="en-GB" sz="1800"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51" y="238540"/>
            <a:ext cx="9790533" cy="584634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0370" y="0"/>
            <a:ext cx="7540832" cy="957332"/>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t>The Auditory Pathway</a:t>
            </a:r>
          </a:p>
        </p:txBody>
      </p:sp>
      <p:sp>
        <p:nvSpPr>
          <p:cNvPr id="20487" name="Rectangle 7"/>
          <p:cNvSpPr>
            <a:spLocks noChangeArrowheads="1"/>
          </p:cNvSpPr>
          <p:nvPr/>
        </p:nvSpPr>
        <p:spPr bwMode="auto">
          <a:xfrm>
            <a:off x="5773245" y="5745920"/>
            <a:ext cx="3854450" cy="1370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t>CN, cochlear nuclei; </a:t>
            </a:r>
          </a:p>
          <a:p>
            <a:r>
              <a:rPr lang="en-GB" dirty="0"/>
              <a:t>SOC, superior </a:t>
            </a:r>
            <a:r>
              <a:rPr lang="en-GB" dirty="0" err="1"/>
              <a:t>olivary</a:t>
            </a:r>
            <a:r>
              <a:rPr lang="en-GB" dirty="0"/>
              <a:t> complex; </a:t>
            </a:r>
            <a:br>
              <a:rPr lang="en-GB" dirty="0"/>
            </a:br>
            <a:r>
              <a:rPr lang="en-GB" dirty="0"/>
              <a:t>NLL, nuclei of the lateral lemniscus; </a:t>
            </a:r>
            <a:br>
              <a:rPr lang="en-GB" dirty="0"/>
            </a:br>
            <a:r>
              <a:rPr lang="en-GB" dirty="0"/>
              <a:t>IC, inferior colliculus; </a:t>
            </a:r>
            <a:br>
              <a:rPr lang="en-GB" dirty="0"/>
            </a:br>
            <a:r>
              <a:rPr lang="en-GB" dirty="0"/>
              <a:t>MGB, medial geniculate body.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048" y="759561"/>
            <a:ext cx="4998845" cy="50923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9" y="862867"/>
            <a:ext cx="5120694" cy="4703049"/>
          </a:xfrm>
          <a:prstGeom prst="rect">
            <a:avLst/>
          </a:prstGeom>
        </p:spPr>
      </p:pic>
      <p:sp>
        <p:nvSpPr>
          <p:cNvPr id="9" name="Rectangle 7"/>
          <p:cNvSpPr>
            <a:spLocks noChangeArrowheads="1"/>
          </p:cNvSpPr>
          <p:nvPr/>
        </p:nvSpPr>
        <p:spPr bwMode="auto">
          <a:xfrm>
            <a:off x="317176" y="5611857"/>
            <a:ext cx="4873963" cy="1895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smtClean="0"/>
              <a:t>VIII N: 8</a:t>
            </a:r>
            <a:r>
              <a:rPr lang="en-GB" baseline="30000" dirty="0" smtClean="0"/>
              <a:t>th</a:t>
            </a:r>
            <a:r>
              <a:rPr lang="en-GB" dirty="0" smtClean="0"/>
              <a:t> cranial (</a:t>
            </a:r>
            <a:r>
              <a:rPr lang="en-GB" dirty="0" err="1" smtClean="0"/>
              <a:t>vestibulo</a:t>
            </a:r>
            <a:r>
              <a:rPr lang="en-GB" dirty="0" smtClean="0"/>
              <a:t>-cochlear) nerve</a:t>
            </a:r>
          </a:p>
          <a:p>
            <a:r>
              <a:rPr lang="en-GB" dirty="0" smtClean="0"/>
              <a:t>AVCN</a:t>
            </a:r>
            <a:r>
              <a:rPr lang="en-GB" dirty="0"/>
              <a:t>, </a:t>
            </a:r>
            <a:r>
              <a:rPr lang="en-GB" dirty="0" smtClean="0"/>
              <a:t>PVCN, DCN: </a:t>
            </a:r>
            <a:r>
              <a:rPr lang="en-GB" dirty="0" err="1" smtClean="0"/>
              <a:t>antero</a:t>
            </a:r>
            <a:r>
              <a:rPr lang="en-GB" dirty="0" smtClean="0"/>
              <a:t>-, </a:t>
            </a:r>
            <a:r>
              <a:rPr lang="en-GB" dirty="0" err="1" smtClean="0"/>
              <a:t>posteroventral</a:t>
            </a:r>
            <a:r>
              <a:rPr lang="en-GB" dirty="0"/>
              <a:t>&amp;</a:t>
            </a:r>
            <a:r>
              <a:rPr lang="en-GB" dirty="0" smtClean="0"/>
              <a:t> </a:t>
            </a:r>
            <a:br>
              <a:rPr lang="en-GB" dirty="0" smtClean="0"/>
            </a:br>
            <a:r>
              <a:rPr lang="en-GB" dirty="0" smtClean="0"/>
              <a:t>	dorsal cochlear </a:t>
            </a:r>
            <a:r>
              <a:rPr lang="en-GB" dirty="0"/>
              <a:t>nuclei; </a:t>
            </a:r>
          </a:p>
          <a:p>
            <a:r>
              <a:rPr lang="en-GB" dirty="0" smtClean="0"/>
              <a:t>LL</a:t>
            </a:r>
            <a:r>
              <a:rPr lang="en-GB" dirty="0"/>
              <a:t>:</a:t>
            </a:r>
            <a:r>
              <a:rPr lang="en-GB" dirty="0" smtClean="0"/>
              <a:t> lateral </a:t>
            </a:r>
            <a:r>
              <a:rPr lang="en-GB" dirty="0"/>
              <a:t>lemniscus; </a:t>
            </a:r>
            <a:br>
              <a:rPr lang="en-GB" dirty="0"/>
            </a:br>
            <a:r>
              <a:rPr lang="en-GB" dirty="0"/>
              <a:t>IC, inferior colliculus; </a:t>
            </a:r>
            <a:endParaRPr lang="en-GB" dirty="0" smtClean="0"/>
          </a:p>
          <a:p>
            <a:r>
              <a:rPr lang="en-GB" dirty="0" smtClean="0"/>
              <a:t>BIC: brachium of the inferior colliculus</a:t>
            </a:r>
            <a:r>
              <a:rPr lang="en-GB" dirty="0"/>
              <a:t/>
            </a:r>
            <a:br>
              <a:rPr lang="en-GB" dirty="0"/>
            </a:br>
            <a:r>
              <a:rPr lang="en-GB" dirty="0"/>
              <a:t>MGB, medial geniculate body.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Tonotopy</a:t>
            </a:r>
            <a:r>
              <a:rPr lang="en-GB" dirty="0" smtClean="0"/>
              <a:t> in Inferior </a:t>
            </a:r>
            <a:r>
              <a:rPr lang="en-GB" dirty="0" err="1" smtClean="0"/>
              <a:t>Colliculus</a:t>
            </a:r>
            <a:endParaRPr lang="en-GB" dirty="0"/>
          </a:p>
        </p:txBody>
      </p:sp>
      <p:grpSp>
        <p:nvGrpSpPr>
          <p:cNvPr id="4" name="Group 170"/>
          <p:cNvGrpSpPr>
            <a:grpSpLocks/>
          </p:cNvGrpSpPr>
          <p:nvPr/>
        </p:nvGrpSpPr>
        <p:grpSpPr bwMode="auto">
          <a:xfrm>
            <a:off x="143768" y="1562100"/>
            <a:ext cx="9936857" cy="5170065"/>
            <a:chOff x="2123" y="754"/>
            <a:chExt cx="1179" cy="664"/>
          </a:xfrm>
        </p:grpSpPr>
        <p:pic>
          <p:nvPicPr>
            <p:cNvPr id="5" name="Picture 114"/>
            <p:cNvPicPr>
              <a:picLocks noChangeAspect="1" noChangeArrowheads="1"/>
            </p:cNvPicPr>
            <p:nvPr/>
          </p:nvPicPr>
          <p:blipFill>
            <a:blip r:embed="rId2">
              <a:extLst>
                <a:ext uri="{28A0092B-C50C-407E-A947-70E740481C1C}">
                  <a14:useLocalDpi xmlns:a14="http://schemas.microsoft.com/office/drawing/2010/main" val="0"/>
                </a:ext>
              </a:extLst>
            </a:blip>
            <a:srcRect r="551"/>
            <a:stretch>
              <a:fillRect/>
            </a:stretch>
          </p:blipFill>
          <p:spPr bwMode="auto">
            <a:xfrm>
              <a:off x="2123" y="799"/>
              <a:ext cx="533" cy="54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3" descr="InSituMapP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 y="754"/>
              <a:ext cx="673"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80131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31800" y="684213"/>
            <a:ext cx="9069388" cy="1260475"/>
          </a:xfrm>
        </p:spPr>
        <p:txBody>
          <a:bodyPr/>
          <a:lstStyle/>
          <a:p>
            <a:r>
              <a:rPr lang="en-GB"/>
              <a:t>Tonotopy in Cortex</a:t>
            </a:r>
          </a:p>
        </p:txBody>
      </p:sp>
      <p:sp>
        <p:nvSpPr>
          <p:cNvPr id="57347" name="Rectangle 3"/>
          <p:cNvSpPr>
            <a:spLocks noGrp="1" noChangeArrowheads="1"/>
          </p:cNvSpPr>
          <p:nvPr>
            <p:ph type="body" idx="1"/>
          </p:nvPr>
        </p:nvSpPr>
        <p:spPr>
          <a:xfrm>
            <a:off x="1079500" y="6156325"/>
            <a:ext cx="8435975" cy="858838"/>
          </a:xfrm>
        </p:spPr>
        <p:txBody>
          <a:bodyPr/>
          <a:lstStyle/>
          <a:p>
            <a:pPr>
              <a:lnSpc>
                <a:spcPct val="81000"/>
              </a:lnSpc>
            </a:pPr>
            <a:r>
              <a:rPr lang="en-GB" sz="1600"/>
              <a:t>Adapted from: Nelken I, Bizley J, Nodal FR, Ahmed B, </a:t>
            </a:r>
            <a:r>
              <a:rPr lang="en-GB" sz="1600" b="1"/>
              <a:t>Schnupp </a:t>
            </a:r>
            <a:r>
              <a:rPr lang="en-GB" sz="1600"/>
              <a:t>JWH and King AJ (2004) Large-Scale Organization of Ferret Auditory Cortex Revealed Using Continuous Acquisition of Intrinsic Optical Signals J. Neurophysiol 92(4):2574-88 </a:t>
            </a:r>
          </a:p>
        </p:txBody>
      </p:sp>
      <p:graphicFrame>
        <p:nvGraphicFramePr>
          <p:cNvPr id="57348" name="Object 4"/>
          <p:cNvGraphicFramePr>
            <a:graphicFrameLocks noChangeAspect="1"/>
          </p:cNvGraphicFramePr>
          <p:nvPr/>
        </p:nvGraphicFramePr>
        <p:xfrm>
          <a:off x="576263" y="2339975"/>
          <a:ext cx="8926512" cy="3289300"/>
        </p:xfrm>
        <a:graphic>
          <a:graphicData uri="http://schemas.openxmlformats.org/presentationml/2006/ole">
            <mc:AlternateContent xmlns:mc="http://schemas.openxmlformats.org/markup-compatibility/2006">
              <mc:Choice xmlns:v="urn:schemas-microsoft-com:vml" Requires="v">
                <p:oleObj spid="_x0000_s57367" name="PHOTO-PAINT" r:id="rId3" imgW="5609524" imgH="2066667" progId="CorelPHOTOPAINT.Image.15">
                  <p:embed/>
                </p:oleObj>
              </mc:Choice>
              <mc:Fallback>
                <p:oleObj name="PHOTO-PAINT" r:id="rId3" imgW="5609524" imgH="2066667" progId="CorelPHOTOPAINT.Image.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2339975"/>
                        <a:ext cx="8926512" cy="32893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Auditory Cortex</a:t>
            </a:r>
          </a:p>
        </p:txBody>
      </p:sp>
      <p:pic>
        <p:nvPicPr>
          <p:cNvPr id="419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2051050"/>
            <a:ext cx="8393113" cy="4545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04507" y="558226"/>
            <a:ext cx="9073360" cy="731469"/>
          </a:xfrm>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b" anchorCtr="0" compatLnSpc="1">
            <a:prstTxWarp prst="textNoShape">
              <a:avLst/>
            </a:prstTxWarp>
          </a:bodyPr>
          <a:lstStyle/>
          <a:p>
            <a:pPr hangingPunct="1">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smtClean="0"/>
              <a:t>Salt in Solution</a:t>
            </a:r>
          </a:p>
        </p:txBody>
      </p:sp>
      <p:sp>
        <p:nvSpPr>
          <p:cNvPr id="17412" name="Text Box 3"/>
          <p:cNvSpPr txBox="1">
            <a:spLocks noChangeArrowheads="1"/>
          </p:cNvSpPr>
          <p:nvPr/>
        </p:nvSpPr>
        <p:spPr bwMode="auto">
          <a:xfrm>
            <a:off x="403012" y="1641429"/>
            <a:ext cx="3881333" cy="4826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7413" name="Text Box 4"/>
          <p:cNvSpPr txBox="1">
            <a:spLocks noChangeArrowheads="1"/>
          </p:cNvSpPr>
          <p:nvPr/>
        </p:nvSpPr>
        <p:spPr bwMode="auto">
          <a:xfrm>
            <a:off x="504507" y="2435895"/>
            <a:ext cx="3191863" cy="2771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en-US" sz="2646">
                <a:solidFill>
                  <a:srgbClr val="545472"/>
                </a:solidFill>
              </a:rPr>
              <a:t>When dissolved in water, salts dissociate into electrically charged </a:t>
            </a:r>
            <a:r>
              <a:rPr lang="en-US" altLang="en-US" sz="2646" i="1">
                <a:solidFill>
                  <a:srgbClr val="545472"/>
                </a:solidFill>
              </a:rPr>
              <a:t>ions</a:t>
            </a:r>
            <a:r>
              <a:rPr lang="en-US" altLang="en-US" sz="2646">
                <a:solidFill>
                  <a:srgbClr val="545472"/>
                </a:solidFill>
              </a:rPr>
              <a:t> which can move freely in the solution.</a:t>
            </a:r>
          </a:p>
        </p:txBody>
      </p:sp>
      <p:pic>
        <p:nvPicPr>
          <p:cNvPr id="2" name="Picture 1"/>
          <p:cNvPicPr>
            <a:picLocks noChangeAspect="1"/>
          </p:cNvPicPr>
          <p:nvPr/>
        </p:nvPicPr>
        <p:blipFill>
          <a:blip r:embed="rId3"/>
          <a:stretch>
            <a:fillRect/>
          </a:stretch>
        </p:blipFill>
        <p:spPr>
          <a:xfrm>
            <a:off x="3793877" y="1391481"/>
            <a:ext cx="6010594" cy="5582339"/>
          </a:xfrm>
          <a:prstGeom prst="rect">
            <a:avLst/>
          </a:prstGeom>
        </p:spPr>
      </p:pic>
    </p:spTree>
    <p:extLst>
      <p:ext uri="{BB962C8B-B14F-4D97-AF65-F5344CB8AC3E}">
        <p14:creationId xmlns:p14="http://schemas.microsoft.com/office/powerpoint/2010/main" val="128987131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672500" y="286987"/>
            <a:ext cx="8567632" cy="846964"/>
          </a:xfrm>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b" anchorCtr="0" compatLnSpc="1">
            <a:prstTxWarp prst="textNoShape">
              <a:avLst/>
            </a:prstTxWarp>
          </a:bodyPr>
          <a:lstStyle/>
          <a:p>
            <a:pPr hangingPunct="1">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smtClean="0"/>
              <a:t>Phospholipid Bilayers</a:t>
            </a:r>
          </a:p>
        </p:txBody>
      </p:sp>
      <p:sp>
        <p:nvSpPr>
          <p:cNvPr id="33795" name="Rectangle 2"/>
          <p:cNvSpPr>
            <a:spLocks noGrp="1" noChangeArrowheads="1"/>
          </p:cNvSpPr>
          <p:nvPr>
            <p:ph type="body" idx="1"/>
          </p:nvPr>
        </p:nvSpPr>
        <p:spPr>
          <a:xfrm>
            <a:off x="7129723" y="2351898"/>
            <a:ext cx="2950373" cy="2589889"/>
          </a:xfrm>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t" anchorCtr="0" compatLnSpc="1">
            <a:prstTxWarp prst="textNoShape">
              <a:avLst/>
            </a:prstTxWarp>
          </a:bodyPr>
          <a:lstStyle/>
          <a:p>
            <a:pPr marL="376229" indent="-376229" hangingPunct="1">
              <a:lnSpc>
                <a:spcPct val="90000"/>
              </a:lnSpc>
              <a:buClr>
                <a:srgbClr val="545472"/>
              </a:buClr>
              <a:buSzPct val="90000"/>
              <a:buBlip>
                <a:blip r:embed="rId3"/>
              </a:buBlip>
              <a:tabLst>
                <a:tab pos="1004443" algn="l"/>
                <a:tab pos="2012386" algn="l"/>
                <a:tab pos="3020330" algn="l"/>
                <a:tab pos="4028273" algn="l"/>
                <a:tab pos="5036216" algn="l"/>
                <a:tab pos="6044159" algn="l"/>
                <a:tab pos="7052102" algn="l"/>
                <a:tab pos="8060045" algn="l"/>
                <a:tab pos="9067988" algn="l"/>
                <a:tab pos="10075931" algn="l"/>
                <a:tab pos="11083875" algn="l"/>
              </a:tabLst>
            </a:pPr>
            <a:r>
              <a:rPr lang="en-US" altLang="en-US" sz="2646"/>
              <a:t>Cell membranes are water-impermeable sheets of phospholipids</a:t>
            </a:r>
          </a:p>
        </p:txBody>
      </p:sp>
      <p:pic>
        <p:nvPicPr>
          <p:cNvPr id="3379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17" y="1478687"/>
            <a:ext cx="6719711" cy="4640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25520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504507" y="551226"/>
            <a:ext cx="9073360" cy="670221"/>
          </a:xfrm>
          <a:extLst>
            <a:ext uri="{91240B29-F687-4F45-9708-019B960494DF}">
              <a14:hiddenLine xmlns:a14="http://schemas.microsoft.com/office/drawing/2010/main" w="9525">
                <a:solidFill>
                  <a:srgbClr val="000000"/>
                </a:solidFill>
                <a:round/>
                <a:headEnd/>
                <a:tailEnd/>
              </a14:hiddenLine>
            </a:ext>
          </a:extLst>
        </p:spPr>
        <p:txBody>
          <a:bodyPr vert="horz" wrap="square" lIns="99208" tIns="51588" rIns="99208" bIns="51588" numCol="1" anchor="b" anchorCtr="0" compatLnSpc="1">
            <a:prstTxWarp prst="textNoShape">
              <a:avLst/>
            </a:prstTxWarp>
          </a:bodyPr>
          <a:lstStyle/>
          <a:p>
            <a:pPr hangingPunct="1">
              <a:tabLst>
                <a:tab pos="0" algn="l"/>
                <a:tab pos="1007943" algn="l"/>
                <a:tab pos="2015886" algn="l"/>
                <a:tab pos="3023829" algn="l"/>
                <a:tab pos="4031772" algn="l"/>
                <a:tab pos="5039716" algn="l"/>
                <a:tab pos="6047659" algn="l"/>
                <a:tab pos="7055602" algn="l"/>
                <a:tab pos="8063545" algn="l"/>
                <a:tab pos="9071488" algn="l"/>
                <a:tab pos="10079431" algn="l"/>
                <a:tab pos="11087374" algn="l"/>
              </a:tabLst>
            </a:pPr>
            <a:r>
              <a:rPr lang="en-US" altLang="en-US" smtClean="0"/>
              <a:t>Folding of Protein Chains</a:t>
            </a: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89" y="1679927"/>
            <a:ext cx="8483635" cy="4082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Text Box 3"/>
          <p:cNvSpPr txBox="1">
            <a:spLocks noChangeArrowheads="1"/>
          </p:cNvSpPr>
          <p:nvPr/>
        </p:nvSpPr>
        <p:spPr bwMode="auto">
          <a:xfrm>
            <a:off x="917490" y="5879747"/>
            <a:ext cx="8625737" cy="861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en-US" sz="2646">
                <a:solidFill>
                  <a:srgbClr val="545472"/>
                </a:solidFill>
              </a:rPr>
              <a:t>Proteins “fold” to form useful building blocks, </a:t>
            </a:r>
          </a:p>
          <a:p>
            <a:pPr eaLnBrk="1" hangingPunct="1">
              <a:buClr>
                <a:srgbClr val="000000"/>
              </a:buClr>
              <a:buSzPct val="100000"/>
              <a:buFont typeface="Times New Roman" panose="02020603050405020304" pitchFamily="18" charset="0"/>
              <a:buNone/>
            </a:pPr>
            <a:r>
              <a:rPr lang="en-US" altLang="en-US" sz="2646">
                <a:solidFill>
                  <a:srgbClr val="545472"/>
                </a:solidFill>
              </a:rPr>
              <a:t>like trans-membrane channels, enzymes, or structural proteins</a:t>
            </a:r>
          </a:p>
        </p:txBody>
      </p:sp>
    </p:spTree>
    <p:extLst>
      <p:ext uri="{BB962C8B-B14F-4D97-AF65-F5344CB8AC3E}">
        <p14:creationId xmlns:p14="http://schemas.microsoft.com/office/powerpoint/2010/main" val="209404987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836993" y="1847920"/>
            <a:ext cx="8399639" cy="26878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8131" name="Rectangle 3"/>
          <p:cNvSpPr>
            <a:spLocks noGrp="1" noChangeArrowheads="1"/>
          </p:cNvSpPr>
          <p:nvPr>
            <p:ph type="title"/>
          </p:nvPr>
        </p:nvSpPr>
        <p:spPr>
          <a:xfrm>
            <a:off x="420511" y="755967"/>
            <a:ext cx="8231646" cy="923960"/>
          </a:xfrm>
        </p:spPr>
        <p:txBody>
          <a:bodyPr/>
          <a:lstStyle/>
          <a:p>
            <a:pPr algn="l" eaLnBrk="1" hangingPunct="1"/>
            <a:r>
              <a:rPr lang="en-GB" altLang="en-US" sz="3527" b="1"/>
              <a:t>Ionic Concentrations </a:t>
            </a:r>
          </a:p>
        </p:txBody>
      </p:sp>
      <p:sp>
        <p:nvSpPr>
          <p:cNvPr id="48132" name="Rectangle 4"/>
          <p:cNvSpPr>
            <a:spLocks noGrp="1" noChangeArrowheads="1"/>
          </p:cNvSpPr>
          <p:nvPr>
            <p:ph type="body" sz="half" idx="2"/>
          </p:nvPr>
        </p:nvSpPr>
        <p:spPr>
          <a:xfrm>
            <a:off x="588503" y="4871790"/>
            <a:ext cx="9071610" cy="1847921"/>
          </a:xfrm>
        </p:spPr>
        <p:txBody>
          <a:bodyPr/>
          <a:lstStyle/>
          <a:p>
            <a:pPr eaLnBrk="1" hangingPunct="1"/>
            <a:r>
              <a:rPr lang="en-GB" altLang="en-US" sz="3086"/>
              <a:t>Approximate intracellular and extracellular concentrations of a number of important ion species for a “typical mammalian neuron”.</a:t>
            </a:r>
            <a:br>
              <a:rPr lang="en-GB" altLang="en-US" sz="3086"/>
            </a:br>
            <a:r>
              <a:rPr lang="en-GB" altLang="en-US" sz="3086"/>
              <a:t>(You don’t have to remember them)</a:t>
            </a:r>
          </a:p>
        </p:txBody>
      </p:sp>
      <p:sp>
        <p:nvSpPr>
          <p:cNvPr id="48133" name="Rectangle 5"/>
          <p:cNvSpPr>
            <a:spLocks noChangeArrowheads="1"/>
          </p:cNvSpPr>
          <p:nvPr/>
        </p:nvSpPr>
        <p:spPr bwMode="auto">
          <a:xfrm>
            <a:off x="1083732" y="1952916"/>
            <a:ext cx="53059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b="1" i="1">
                <a:solidFill>
                  <a:srgbClr val="000000"/>
                </a:solidFill>
              </a:rPr>
              <a:t>Ion</a:t>
            </a:r>
            <a:endParaRPr lang="en-GB" altLang="en-US">
              <a:solidFill>
                <a:schemeClr val="tx1"/>
              </a:solidFill>
            </a:endParaRPr>
          </a:p>
        </p:txBody>
      </p:sp>
      <p:sp>
        <p:nvSpPr>
          <p:cNvPr id="48134" name="Rectangle 6"/>
          <p:cNvSpPr>
            <a:spLocks noChangeArrowheads="1"/>
          </p:cNvSpPr>
          <p:nvPr/>
        </p:nvSpPr>
        <p:spPr bwMode="auto">
          <a:xfrm>
            <a:off x="1584211" y="1952916"/>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b="1" i="1">
                <a:solidFill>
                  <a:srgbClr val="000000"/>
                </a:solidFill>
              </a:rPr>
              <a:t> </a:t>
            </a:r>
            <a:endParaRPr lang="en-GB" altLang="en-US">
              <a:solidFill>
                <a:schemeClr val="tx1"/>
              </a:solidFill>
            </a:endParaRPr>
          </a:p>
        </p:txBody>
      </p:sp>
      <p:sp>
        <p:nvSpPr>
          <p:cNvPr id="48135" name="Rectangle 7"/>
          <p:cNvSpPr>
            <a:spLocks noChangeArrowheads="1"/>
          </p:cNvSpPr>
          <p:nvPr/>
        </p:nvSpPr>
        <p:spPr bwMode="auto">
          <a:xfrm>
            <a:off x="3831115" y="1952916"/>
            <a:ext cx="2335576"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b="1" i="1">
                <a:solidFill>
                  <a:srgbClr val="000000"/>
                </a:solidFill>
              </a:rPr>
              <a:t>Conc. In (mM)</a:t>
            </a:r>
            <a:endParaRPr lang="en-GB" altLang="en-US">
              <a:solidFill>
                <a:schemeClr val="tx1"/>
              </a:solidFill>
            </a:endParaRPr>
          </a:p>
        </p:txBody>
      </p:sp>
      <p:sp>
        <p:nvSpPr>
          <p:cNvPr id="48136" name="Rectangle 8"/>
          <p:cNvSpPr>
            <a:spLocks noChangeArrowheads="1"/>
          </p:cNvSpPr>
          <p:nvPr/>
        </p:nvSpPr>
        <p:spPr bwMode="auto">
          <a:xfrm>
            <a:off x="5978272" y="1952916"/>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b="1" i="1">
                <a:solidFill>
                  <a:srgbClr val="000000"/>
                </a:solidFill>
              </a:rPr>
              <a:t> </a:t>
            </a:r>
            <a:endParaRPr lang="en-GB" altLang="en-US">
              <a:solidFill>
                <a:schemeClr val="tx1"/>
              </a:solidFill>
            </a:endParaRPr>
          </a:p>
        </p:txBody>
      </p:sp>
      <p:sp>
        <p:nvSpPr>
          <p:cNvPr id="48137" name="Rectangle 9"/>
          <p:cNvSpPr>
            <a:spLocks noChangeArrowheads="1"/>
          </p:cNvSpPr>
          <p:nvPr/>
        </p:nvSpPr>
        <p:spPr bwMode="auto">
          <a:xfrm>
            <a:off x="6424504" y="1952916"/>
            <a:ext cx="2628925"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b="1" i="1">
                <a:solidFill>
                  <a:srgbClr val="000000"/>
                </a:solidFill>
              </a:rPr>
              <a:t>Conc. Out (mM)</a:t>
            </a:r>
            <a:endParaRPr lang="en-GB" altLang="en-US">
              <a:solidFill>
                <a:schemeClr val="tx1"/>
              </a:solidFill>
            </a:endParaRPr>
          </a:p>
        </p:txBody>
      </p:sp>
      <p:sp>
        <p:nvSpPr>
          <p:cNvPr id="48138" name="Rectangle 10"/>
          <p:cNvSpPr>
            <a:spLocks noChangeArrowheads="1"/>
          </p:cNvSpPr>
          <p:nvPr/>
        </p:nvSpPr>
        <p:spPr bwMode="auto">
          <a:xfrm>
            <a:off x="8783402" y="1952916"/>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b="1" i="1">
                <a:solidFill>
                  <a:srgbClr val="000000"/>
                </a:solidFill>
              </a:rPr>
              <a:t> </a:t>
            </a:r>
            <a:endParaRPr lang="en-GB" altLang="en-US">
              <a:solidFill>
                <a:schemeClr val="tx1"/>
              </a:solidFill>
            </a:endParaRPr>
          </a:p>
        </p:txBody>
      </p:sp>
      <p:sp>
        <p:nvSpPr>
          <p:cNvPr id="48139" name="Rectangle 11"/>
          <p:cNvSpPr>
            <a:spLocks noChangeArrowheads="1"/>
          </p:cNvSpPr>
          <p:nvPr/>
        </p:nvSpPr>
        <p:spPr bwMode="auto">
          <a:xfrm>
            <a:off x="920989" y="193191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0" name="Rectangle 12"/>
          <p:cNvSpPr>
            <a:spLocks noChangeArrowheads="1"/>
          </p:cNvSpPr>
          <p:nvPr/>
        </p:nvSpPr>
        <p:spPr bwMode="auto">
          <a:xfrm>
            <a:off x="920989" y="193191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1" name="Rectangle 13"/>
          <p:cNvSpPr>
            <a:spLocks noChangeArrowheads="1"/>
          </p:cNvSpPr>
          <p:nvPr/>
        </p:nvSpPr>
        <p:spPr bwMode="auto">
          <a:xfrm>
            <a:off x="934989" y="1931917"/>
            <a:ext cx="2735133"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2" name="Rectangle 14"/>
          <p:cNvSpPr>
            <a:spLocks noChangeArrowheads="1"/>
          </p:cNvSpPr>
          <p:nvPr/>
        </p:nvSpPr>
        <p:spPr bwMode="auto">
          <a:xfrm>
            <a:off x="3670122" y="193191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3" name="Rectangle 15"/>
          <p:cNvSpPr>
            <a:spLocks noChangeArrowheads="1"/>
          </p:cNvSpPr>
          <p:nvPr/>
        </p:nvSpPr>
        <p:spPr bwMode="auto">
          <a:xfrm>
            <a:off x="3684121" y="1931917"/>
            <a:ext cx="257763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4" name="Rectangle 16"/>
          <p:cNvSpPr>
            <a:spLocks noChangeArrowheads="1"/>
          </p:cNvSpPr>
          <p:nvPr/>
        </p:nvSpPr>
        <p:spPr bwMode="auto">
          <a:xfrm>
            <a:off x="6261760" y="193191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5" name="Rectangle 17"/>
          <p:cNvSpPr>
            <a:spLocks noChangeArrowheads="1"/>
          </p:cNvSpPr>
          <p:nvPr/>
        </p:nvSpPr>
        <p:spPr bwMode="auto">
          <a:xfrm>
            <a:off x="6275759" y="1931917"/>
            <a:ext cx="2838378"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6" name="Rectangle 18"/>
          <p:cNvSpPr>
            <a:spLocks noChangeArrowheads="1"/>
          </p:cNvSpPr>
          <p:nvPr/>
        </p:nvSpPr>
        <p:spPr bwMode="auto">
          <a:xfrm>
            <a:off x="9114137" y="193191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7" name="Rectangle 19"/>
          <p:cNvSpPr>
            <a:spLocks noChangeArrowheads="1"/>
          </p:cNvSpPr>
          <p:nvPr/>
        </p:nvSpPr>
        <p:spPr bwMode="auto">
          <a:xfrm>
            <a:off x="9114137" y="193191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8" name="Rectangle 20"/>
          <p:cNvSpPr>
            <a:spLocks noChangeArrowheads="1"/>
          </p:cNvSpPr>
          <p:nvPr/>
        </p:nvSpPr>
        <p:spPr bwMode="auto">
          <a:xfrm>
            <a:off x="920989" y="1945916"/>
            <a:ext cx="13999" cy="4007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49" name="Rectangle 21"/>
          <p:cNvSpPr>
            <a:spLocks noChangeArrowheads="1"/>
          </p:cNvSpPr>
          <p:nvPr/>
        </p:nvSpPr>
        <p:spPr bwMode="auto">
          <a:xfrm>
            <a:off x="3670122" y="1945916"/>
            <a:ext cx="13999" cy="4007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50" name="Rectangle 22"/>
          <p:cNvSpPr>
            <a:spLocks noChangeArrowheads="1"/>
          </p:cNvSpPr>
          <p:nvPr/>
        </p:nvSpPr>
        <p:spPr bwMode="auto">
          <a:xfrm>
            <a:off x="6261760" y="1945916"/>
            <a:ext cx="13999" cy="4007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51" name="Rectangle 23"/>
          <p:cNvSpPr>
            <a:spLocks noChangeArrowheads="1"/>
          </p:cNvSpPr>
          <p:nvPr/>
        </p:nvSpPr>
        <p:spPr bwMode="auto">
          <a:xfrm>
            <a:off x="9114137" y="1945916"/>
            <a:ext cx="13999" cy="4007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52" name="Rectangle 24"/>
          <p:cNvSpPr>
            <a:spLocks noChangeArrowheads="1"/>
          </p:cNvSpPr>
          <p:nvPr/>
        </p:nvSpPr>
        <p:spPr bwMode="auto">
          <a:xfrm>
            <a:off x="1083733" y="2360649"/>
            <a:ext cx="452047"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Na</a:t>
            </a:r>
            <a:endParaRPr lang="en-GB" altLang="en-US">
              <a:solidFill>
                <a:schemeClr val="tx1"/>
              </a:solidFill>
            </a:endParaRPr>
          </a:p>
        </p:txBody>
      </p:sp>
      <p:sp>
        <p:nvSpPr>
          <p:cNvPr id="48153" name="Rectangle 25"/>
          <p:cNvSpPr>
            <a:spLocks noChangeArrowheads="1"/>
          </p:cNvSpPr>
          <p:nvPr/>
        </p:nvSpPr>
        <p:spPr bwMode="auto">
          <a:xfrm>
            <a:off x="1484465" y="2360649"/>
            <a:ext cx="206788"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a:t>
            </a:r>
            <a:endParaRPr lang="en-GB" altLang="en-US">
              <a:solidFill>
                <a:schemeClr val="tx1"/>
              </a:solidFill>
            </a:endParaRPr>
          </a:p>
        </p:txBody>
      </p:sp>
      <p:sp>
        <p:nvSpPr>
          <p:cNvPr id="48154" name="Rectangle 26"/>
          <p:cNvSpPr>
            <a:spLocks noChangeArrowheads="1"/>
          </p:cNvSpPr>
          <p:nvPr/>
        </p:nvSpPr>
        <p:spPr bwMode="auto">
          <a:xfrm>
            <a:off x="1678707" y="2360649"/>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55" name="Rectangle 27"/>
          <p:cNvSpPr>
            <a:spLocks noChangeArrowheads="1"/>
          </p:cNvSpPr>
          <p:nvPr/>
        </p:nvSpPr>
        <p:spPr bwMode="auto">
          <a:xfrm>
            <a:off x="3831115" y="2360649"/>
            <a:ext cx="394339"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18</a:t>
            </a:r>
            <a:endParaRPr lang="en-GB" altLang="en-US">
              <a:solidFill>
                <a:schemeClr val="tx1"/>
              </a:solidFill>
            </a:endParaRPr>
          </a:p>
        </p:txBody>
      </p:sp>
      <p:sp>
        <p:nvSpPr>
          <p:cNvPr id="48156" name="Rectangle 28"/>
          <p:cNvSpPr>
            <a:spLocks noChangeArrowheads="1"/>
          </p:cNvSpPr>
          <p:nvPr/>
        </p:nvSpPr>
        <p:spPr bwMode="auto">
          <a:xfrm>
            <a:off x="4177600" y="2360649"/>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57" name="Rectangle 29"/>
          <p:cNvSpPr>
            <a:spLocks noChangeArrowheads="1"/>
          </p:cNvSpPr>
          <p:nvPr/>
        </p:nvSpPr>
        <p:spPr bwMode="auto">
          <a:xfrm>
            <a:off x="6424504" y="2360649"/>
            <a:ext cx="591509"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150</a:t>
            </a:r>
            <a:endParaRPr lang="en-GB" altLang="en-US">
              <a:solidFill>
                <a:schemeClr val="tx1"/>
              </a:solidFill>
            </a:endParaRPr>
          </a:p>
        </p:txBody>
      </p:sp>
      <p:sp>
        <p:nvSpPr>
          <p:cNvPr id="48158" name="Rectangle 30"/>
          <p:cNvSpPr>
            <a:spLocks noChangeArrowheads="1"/>
          </p:cNvSpPr>
          <p:nvPr/>
        </p:nvSpPr>
        <p:spPr bwMode="auto">
          <a:xfrm>
            <a:off x="6944230" y="2360649"/>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59" name="Rectangle 31"/>
          <p:cNvSpPr>
            <a:spLocks noChangeArrowheads="1"/>
          </p:cNvSpPr>
          <p:nvPr/>
        </p:nvSpPr>
        <p:spPr bwMode="auto">
          <a:xfrm>
            <a:off x="920989" y="234664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0" name="Rectangle 32"/>
          <p:cNvSpPr>
            <a:spLocks noChangeArrowheads="1"/>
          </p:cNvSpPr>
          <p:nvPr/>
        </p:nvSpPr>
        <p:spPr bwMode="auto">
          <a:xfrm>
            <a:off x="934989" y="2346649"/>
            <a:ext cx="2735133"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1" name="Rectangle 33"/>
          <p:cNvSpPr>
            <a:spLocks noChangeArrowheads="1"/>
          </p:cNvSpPr>
          <p:nvPr/>
        </p:nvSpPr>
        <p:spPr bwMode="auto">
          <a:xfrm>
            <a:off x="3670122" y="234664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2" name="Rectangle 34"/>
          <p:cNvSpPr>
            <a:spLocks noChangeArrowheads="1"/>
          </p:cNvSpPr>
          <p:nvPr/>
        </p:nvSpPr>
        <p:spPr bwMode="auto">
          <a:xfrm>
            <a:off x="3684121" y="2346649"/>
            <a:ext cx="257763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3" name="Rectangle 35"/>
          <p:cNvSpPr>
            <a:spLocks noChangeArrowheads="1"/>
          </p:cNvSpPr>
          <p:nvPr/>
        </p:nvSpPr>
        <p:spPr bwMode="auto">
          <a:xfrm>
            <a:off x="6261760" y="234664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4" name="Rectangle 36"/>
          <p:cNvSpPr>
            <a:spLocks noChangeArrowheads="1"/>
          </p:cNvSpPr>
          <p:nvPr/>
        </p:nvSpPr>
        <p:spPr bwMode="auto">
          <a:xfrm>
            <a:off x="6275759" y="2346649"/>
            <a:ext cx="2838378"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5" name="Rectangle 37"/>
          <p:cNvSpPr>
            <a:spLocks noChangeArrowheads="1"/>
          </p:cNvSpPr>
          <p:nvPr/>
        </p:nvSpPr>
        <p:spPr bwMode="auto">
          <a:xfrm>
            <a:off x="9114137" y="234664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6" name="Rectangle 38"/>
          <p:cNvSpPr>
            <a:spLocks noChangeArrowheads="1"/>
          </p:cNvSpPr>
          <p:nvPr/>
        </p:nvSpPr>
        <p:spPr bwMode="auto">
          <a:xfrm>
            <a:off x="920989" y="2360649"/>
            <a:ext cx="13999" cy="4024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7" name="Rectangle 39"/>
          <p:cNvSpPr>
            <a:spLocks noChangeArrowheads="1"/>
          </p:cNvSpPr>
          <p:nvPr/>
        </p:nvSpPr>
        <p:spPr bwMode="auto">
          <a:xfrm>
            <a:off x="3670122" y="2360649"/>
            <a:ext cx="13999" cy="4024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8" name="Rectangle 40"/>
          <p:cNvSpPr>
            <a:spLocks noChangeArrowheads="1"/>
          </p:cNvSpPr>
          <p:nvPr/>
        </p:nvSpPr>
        <p:spPr bwMode="auto">
          <a:xfrm>
            <a:off x="6261760" y="2360649"/>
            <a:ext cx="13999" cy="4024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69" name="Rectangle 41"/>
          <p:cNvSpPr>
            <a:spLocks noChangeArrowheads="1"/>
          </p:cNvSpPr>
          <p:nvPr/>
        </p:nvSpPr>
        <p:spPr bwMode="auto">
          <a:xfrm>
            <a:off x="9114137" y="2360649"/>
            <a:ext cx="13999" cy="4024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70" name="Rectangle 42"/>
          <p:cNvSpPr>
            <a:spLocks noChangeArrowheads="1"/>
          </p:cNvSpPr>
          <p:nvPr/>
        </p:nvSpPr>
        <p:spPr bwMode="auto">
          <a:xfrm>
            <a:off x="1083733" y="2777131"/>
            <a:ext cx="333425"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Cl</a:t>
            </a:r>
            <a:endParaRPr lang="en-GB" altLang="en-US">
              <a:solidFill>
                <a:schemeClr val="tx1"/>
              </a:solidFill>
            </a:endParaRPr>
          </a:p>
        </p:txBody>
      </p:sp>
      <p:sp>
        <p:nvSpPr>
          <p:cNvPr id="48171" name="Rectangle 43"/>
          <p:cNvSpPr>
            <a:spLocks noChangeArrowheads="1"/>
          </p:cNvSpPr>
          <p:nvPr/>
        </p:nvSpPr>
        <p:spPr bwMode="auto">
          <a:xfrm>
            <a:off x="1412718" y="2777131"/>
            <a:ext cx="117020"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a:t>
            </a:r>
            <a:endParaRPr lang="en-GB" altLang="en-US">
              <a:solidFill>
                <a:schemeClr val="tx1"/>
              </a:solidFill>
            </a:endParaRPr>
          </a:p>
        </p:txBody>
      </p:sp>
      <p:sp>
        <p:nvSpPr>
          <p:cNvPr id="48172" name="Rectangle 44"/>
          <p:cNvSpPr>
            <a:spLocks noChangeArrowheads="1"/>
          </p:cNvSpPr>
          <p:nvPr/>
        </p:nvSpPr>
        <p:spPr bwMode="auto">
          <a:xfrm>
            <a:off x="1526463" y="2777131"/>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73" name="Rectangle 45"/>
          <p:cNvSpPr>
            <a:spLocks noChangeArrowheads="1"/>
          </p:cNvSpPr>
          <p:nvPr/>
        </p:nvSpPr>
        <p:spPr bwMode="auto">
          <a:xfrm>
            <a:off x="3831115" y="2777131"/>
            <a:ext cx="197170"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7</a:t>
            </a:r>
            <a:endParaRPr lang="en-GB" altLang="en-US">
              <a:solidFill>
                <a:schemeClr val="tx1"/>
              </a:solidFill>
            </a:endParaRPr>
          </a:p>
        </p:txBody>
      </p:sp>
      <p:sp>
        <p:nvSpPr>
          <p:cNvPr id="48174" name="Rectangle 46"/>
          <p:cNvSpPr>
            <a:spLocks noChangeArrowheads="1"/>
          </p:cNvSpPr>
          <p:nvPr/>
        </p:nvSpPr>
        <p:spPr bwMode="auto">
          <a:xfrm>
            <a:off x="4004356" y="2777131"/>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75" name="Rectangle 47"/>
          <p:cNvSpPr>
            <a:spLocks noChangeArrowheads="1"/>
          </p:cNvSpPr>
          <p:nvPr/>
        </p:nvSpPr>
        <p:spPr bwMode="auto">
          <a:xfrm>
            <a:off x="6424504" y="2777131"/>
            <a:ext cx="591509"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120</a:t>
            </a:r>
            <a:endParaRPr lang="en-GB" altLang="en-US">
              <a:solidFill>
                <a:schemeClr val="tx1"/>
              </a:solidFill>
            </a:endParaRPr>
          </a:p>
        </p:txBody>
      </p:sp>
      <p:sp>
        <p:nvSpPr>
          <p:cNvPr id="48176" name="Rectangle 48"/>
          <p:cNvSpPr>
            <a:spLocks noChangeArrowheads="1"/>
          </p:cNvSpPr>
          <p:nvPr/>
        </p:nvSpPr>
        <p:spPr bwMode="auto">
          <a:xfrm>
            <a:off x="6944230" y="2777131"/>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77" name="Rectangle 49"/>
          <p:cNvSpPr>
            <a:spLocks noChangeArrowheads="1"/>
          </p:cNvSpPr>
          <p:nvPr/>
        </p:nvSpPr>
        <p:spPr bwMode="auto">
          <a:xfrm>
            <a:off x="920989" y="2763131"/>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78" name="Rectangle 50"/>
          <p:cNvSpPr>
            <a:spLocks noChangeArrowheads="1"/>
          </p:cNvSpPr>
          <p:nvPr/>
        </p:nvSpPr>
        <p:spPr bwMode="auto">
          <a:xfrm>
            <a:off x="934989" y="2763131"/>
            <a:ext cx="2735133"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79" name="Rectangle 51"/>
          <p:cNvSpPr>
            <a:spLocks noChangeArrowheads="1"/>
          </p:cNvSpPr>
          <p:nvPr/>
        </p:nvSpPr>
        <p:spPr bwMode="auto">
          <a:xfrm>
            <a:off x="3670122" y="2763131"/>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0" name="Rectangle 52"/>
          <p:cNvSpPr>
            <a:spLocks noChangeArrowheads="1"/>
          </p:cNvSpPr>
          <p:nvPr/>
        </p:nvSpPr>
        <p:spPr bwMode="auto">
          <a:xfrm>
            <a:off x="3684121" y="2763131"/>
            <a:ext cx="257763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1" name="Rectangle 53"/>
          <p:cNvSpPr>
            <a:spLocks noChangeArrowheads="1"/>
          </p:cNvSpPr>
          <p:nvPr/>
        </p:nvSpPr>
        <p:spPr bwMode="auto">
          <a:xfrm>
            <a:off x="6261760" y="2763131"/>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2" name="Rectangle 54"/>
          <p:cNvSpPr>
            <a:spLocks noChangeArrowheads="1"/>
          </p:cNvSpPr>
          <p:nvPr/>
        </p:nvSpPr>
        <p:spPr bwMode="auto">
          <a:xfrm>
            <a:off x="6275759" y="2763131"/>
            <a:ext cx="2838378"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3" name="Rectangle 55"/>
          <p:cNvSpPr>
            <a:spLocks noChangeArrowheads="1"/>
          </p:cNvSpPr>
          <p:nvPr/>
        </p:nvSpPr>
        <p:spPr bwMode="auto">
          <a:xfrm>
            <a:off x="9114137" y="2763131"/>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4" name="Rectangle 56"/>
          <p:cNvSpPr>
            <a:spLocks noChangeArrowheads="1"/>
          </p:cNvSpPr>
          <p:nvPr/>
        </p:nvSpPr>
        <p:spPr bwMode="auto">
          <a:xfrm>
            <a:off x="920989" y="2777131"/>
            <a:ext cx="13999" cy="400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5" name="Rectangle 57"/>
          <p:cNvSpPr>
            <a:spLocks noChangeArrowheads="1"/>
          </p:cNvSpPr>
          <p:nvPr/>
        </p:nvSpPr>
        <p:spPr bwMode="auto">
          <a:xfrm>
            <a:off x="3670122" y="2777131"/>
            <a:ext cx="13999" cy="400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6" name="Rectangle 58"/>
          <p:cNvSpPr>
            <a:spLocks noChangeArrowheads="1"/>
          </p:cNvSpPr>
          <p:nvPr/>
        </p:nvSpPr>
        <p:spPr bwMode="auto">
          <a:xfrm>
            <a:off x="6261760" y="2777131"/>
            <a:ext cx="13999" cy="400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7" name="Rectangle 59"/>
          <p:cNvSpPr>
            <a:spLocks noChangeArrowheads="1"/>
          </p:cNvSpPr>
          <p:nvPr/>
        </p:nvSpPr>
        <p:spPr bwMode="auto">
          <a:xfrm>
            <a:off x="9114137" y="2777131"/>
            <a:ext cx="13999" cy="400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88" name="Rectangle 60"/>
          <p:cNvSpPr>
            <a:spLocks noChangeArrowheads="1"/>
          </p:cNvSpPr>
          <p:nvPr/>
        </p:nvSpPr>
        <p:spPr bwMode="auto">
          <a:xfrm>
            <a:off x="1083733" y="3191863"/>
            <a:ext cx="452047"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Ca</a:t>
            </a:r>
            <a:endParaRPr lang="en-GB" altLang="en-US">
              <a:solidFill>
                <a:schemeClr val="tx1"/>
              </a:solidFill>
            </a:endParaRPr>
          </a:p>
        </p:txBody>
      </p:sp>
      <p:sp>
        <p:nvSpPr>
          <p:cNvPr id="48189" name="Rectangle 61"/>
          <p:cNvSpPr>
            <a:spLocks noChangeArrowheads="1"/>
          </p:cNvSpPr>
          <p:nvPr/>
        </p:nvSpPr>
        <p:spPr bwMode="auto">
          <a:xfrm>
            <a:off x="1466966" y="3191863"/>
            <a:ext cx="413575"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a:t>
            </a:r>
            <a:endParaRPr lang="en-GB" altLang="en-US">
              <a:solidFill>
                <a:schemeClr val="tx1"/>
              </a:solidFill>
            </a:endParaRPr>
          </a:p>
        </p:txBody>
      </p:sp>
      <p:sp>
        <p:nvSpPr>
          <p:cNvPr id="48190" name="Rectangle 62"/>
          <p:cNvSpPr>
            <a:spLocks noChangeArrowheads="1"/>
          </p:cNvSpPr>
          <p:nvPr/>
        </p:nvSpPr>
        <p:spPr bwMode="auto">
          <a:xfrm>
            <a:off x="1853699" y="3191863"/>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91" name="Rectangle 63"/>
          <p:cNvSpPr>
            <a:spLocks noChangeArrowheads="1"/>
          </p:cNvSpPr>
          <p:nvPr/>
        </p:nvSpPr>
        <p:spPr bwMode="auto">
          <a:xfrm>
            <a:off x="3831114" y="3191863"/>
            <a:ext cx="1280800"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0.00001</a:t>
            </a:r>
            <a:endParaRPr lang="en-GB" altLang="en-US">
              <a:solidFill>
                <a:schemeClr val="tx1"/>
              </a:solidFill>
            </a:endParaRPr>
          </a:p>
        </p:txBody>
      </p:sp>
      <p:sp>
        <p:nvSpPr>
          <p:cNvPr id="48192" name="Rectangle 64"/>
          <p:cNvSpPr>
            <a:spLocks noChangeArrowheads="1"/>
          </p:cNvSpPr>
          <p:nvPr/>
        </p:nvSpPr>
        <p:spPr bwMode="auto">
          <a:xfrm>
            <a:off x="4956315" y="3191863"/>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93" name="Rectangle 65"/>
          <p:cNvSpPr>
            <a:spLocks noChangeArrowheads="1"/>
          </p:cNvSpPr>
          <p:nvPr/>
        </p:nvSpPr>
        <p:spPr bwMode="auto">
          <a:xfrm>
            <a:off x="6424503" y="3191863"/>
            <a:ext cx="492122"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1.2</a:t>
            </a:r>
            <a:endParaRPr lang="en-GB" altLang="en-US">
              <a:solidFill>
                <a:schemeClr val="tx1"/>
              </a:solidFill>
            </a:endParaRPr>
          </a:p>
        </p:txBody>
      </p:sp>
      <p:sp>
        <p:nvSpPr>
          <p:cNvPr id="48194" name="Rectangle 66"/>
          <p:cNvSpPr>
            <a:spLocks noChangeArrowheads="1"/>
          </p:cNvSpPr>
          <p:nvPr/>
        </p:nvSpPr>
        <p:spPr bwMode="auto">
          <a:xfrm>
            <a:off x="6856734" y="3191863"/>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195" name="Rectangle 67"/>
          <p:cNvSpPr>
            <a:spLocks noChangeArrowheads="1"/>
          </p:cNvSpPr>
          <p:nvPr/>
        </p:nvSpPr>
        <p:spPr bwMode="auto">
          <a:xfrm>
            <a:off x="920989" y="3177863"/>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96" name="Rectangle 68"/>
          <p:cNvSpPr>
            <a:spLocks noChangeArrowheads="1"/>
          </p:cNvSpPr>
          <p:nvPr/>
        </p:nvSpPr>
        <p:spPr bwMode="auto">
          <a:xfrm>
            <a:off x="934989" y="3177863"/>
            <a:ext cx="2735133"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97" name="Rectangle 69"/>
          <p:cNvSpPr>
            <a:spLocks noChangeArrowheads="1"/>
          </p:cNvSpPr>
          <p:nvPr/>
        </p:nvSpPr>
        <p:spPr bwMode="auto">
          <a:xfrm>
            <a:off x="3670122" y="3177863"/>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98" name="Rectangle 70"/>
          <p:cNvSpPr>
            <a:spLocks noChangeArrowheads="1"/>
          </p:cNvSpPr>
          <p:nvPr/>
        </p:nvSpPr>
        <p:spPr bwMode="auto">
          <a:xfrm>
            <a:off x="3684121" y="3177863"/>
            <a:ext cx="257763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199" name="Rectangle 71"/>
          <p:cNvSpPr>
            <a:spLocks noChangeArrowheads="1"/>
          </p:cNvSpPr>
          <p:nvPr/>
        </p:nvSpPr>
        <p:spPr bwMode="auto">
          <a:xfrm>
            <a:off x="6261760" y="3177863"/>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0" name="Rectangle 72"/>
          <p:cNvSpPr>
            <a:spLocks noChangeArrowheads="1"/>
          </p:cNvSpPr>
          <p:nvPr/>
        </p:nvSpPr>
        <p:spPr bwMode="auto">
          <a:xfrm>
            <a:off x="6275759" y="3177863"/>
            <a:ext cx="2838378"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1" name="Rectangle 73"/>
          <p:cNvSpPr>
            <a:spLocks noChangeArrowheads="1"/>
          </p:cNvSpPr>
          <p:nvPr/>
        </p:nvSpPr>
        <p:spPr bwMode="auto">
          <a:xfrm>
            <a:off x="9114137" y="3177863"/>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2" name="Rectangle 74"/>
          <p:cNvSpPr>
            <a:spLocks noChangeArrowheads="1"/>
          </p:cNvSpPr>
          <p:nvPr/>
        </p:nvSpPr>
        <p:spPr bwMode="auto">
          <a:xfrm>
            <a:off x="920989" y="3191863"/>
            <a:ext cx="13999" cy="404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3" name="Rectangle 75"/>
          <p:cNvSpPr>
            <a:spLocks noChangeArrowheads="1"/>
          </p:cNvSpPr>
          <p:nvPr/>
        </p:nvSpPr>
        <p:spPr bwMode="auto">
          <a:xfrm>
            <a:off x="3670122" y="3191863"/>
            <a:ext cx="13999" cy="404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4" name="Rectangle 76"/>
          <p:cNvSpPr>
            <a:spLocks noChangeArrowheads="1"/>
          </p:cNvSpPr>
          <p:nvPr/>
        </p:nvSpPr>
        <p:spPr bwMode="auto">
          <a:xfrm>
            <a:off x="6261760" y="3191863"/>
            <a:ext cx="13999" cy="404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5" name="Rectangle 77"/>
          <p:cNvSpPr>
            <a:spLocks noChangeArrowheads="1"/>
          </p:cNvSpPr>
          <p:nvPr/>
        </p:nvSpPr>
        <p:spPr bwMode="auto">
          <a:xfrm>
            <a:off x="9114137" y="3191863"/>
            <a:ext cx="13999" cy="404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06" name="Rectangle 78"/>
          <p:cNvSpPr>
            <a:spLocks noChangeArrowheads="1"/>
          </p:cNvSpPr>
          <p:nvPr/>
        </p:nvSpPr>
        <p:spPr bwMode="auto">
          <a:xfrm>
            <a:off x="1083733" y="3610096"/>
            <a:ext cx="932709"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GB" altLang="en-US" sz="2756">
                <a:solidFill>
                  <a:srgbClr val="000000"/>
                </a:solidFill>
              </a:rPr>
              <a:t>K+</a:t>
            </a:r>
            <a:endParaRPr lang="en-GB" altLang="en-US">
              <a:solidFill>
                <a:schemeClr val="tx1"/>
              </a:solidFill>
            </a:endParaRPr>
          </a:p>
        </p:txBody>
      </p:sp>
      <p:sp>
        <p:nvSpPr>
          <p:cNvPr id="48207" name="Rectangle 79"/>
          <p:cNvSpPr>
            <a:spLocks noChangeArrowheads="1"/>
          </p:cNvSpPr>
          <p:nvPr/>
        </p:nvSpPr>
        <p:spPr bwMode="auto">
          <a:xfrm>
            <a:off x="1445966" y="3610096"/>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208" name="Rectangle 80"/>
          <p:cNvSpPr>
            <a:spLocks noChangeArrowheads="1"/>
          </p:cNvSpPr>
          <p:nvPr/>
        </p:nvSpPr>
        <p:spPr bwMode="auto">
          <a:xfrm>
            <a:off x="3831115" y="3610096"/>
            <a:ext cx="591509"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135</a:t>
            </a:r>
            <a:endParaRPr lang="en-GB" altLang="en-US">
              <a:solidFill>
                <a:schemeClr val="tx1"/>
              </a:solidFill>
            </a:endParaRPr>
          </a:p>
        </p:txBody>
      </p:sp>
      <p:sp>
        <p:nvSpPr>
          <p:cNvPr id="48209" name="Rectangle 81"/>
          <p:cNvSpPr>
            <a:spLocks noChangeArrowheads="1"/>
          </p:cNvSpPr>
          <p:nvPr/>
        </p:nvSpPr>
        <p:spPr bwMode="auto">
          <a:xfrm>
            <a:off x="4350842" y="3610096"/>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210" name="Rectangle 82"/>
          <p:cNvSpPr>
            <a:spLocks noChangeArrowheads="1"/>
          </p:cNvSpPr>
          <p:nvPr/>
        </p:nvSpPr>
        <p:spPr bwMode="auto">
          <a:xfrm>
            <a:off x="6424503" y="3610096"/>
            <a:ext cx="197170"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5</a:t>
            </a:r>
            <a:endParaRPr lang="en-GB" altLang="en-US">
              <a:solidFill>
                <a:schemeClr val="tx1"/>
              </a:solidFill>
            </a:endParaRPr>
          </a:p>
        </p:txBody>
      </p:sp>
      <p:sp>
        <p:nvSpPr>
          <p:cNvPr id="48211" name="Rectangle 83"/>
          <p:cNvSpPr>
            <a:spLocks noChangeArrowheads="1"/>
          </p:cNvSpPr>
          <p:nvPr/>
        </p:nvSpPr>
        <p:spPr bwMode="auto">
          <a:xfrm>
            <a:off x="6597745" y="3610096"/>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212" name="Rectangle 84"/>
          <p:cNvSpPr>
            <a:spLocks noChangeArrowheads="1"/>
          </p:cNvSpPr>
          <p:nvPr/>
        </p:nvSpPr>
        <p:spPr bwMode="auto">
          <a:xfrm>
            <a:off x="920989" y="3596096"/>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3" name="Rectangle 85"/>
          <p:cNvSpPr>
            <a:spLocks noChangeArrowheads="1"/>
          </p:cNvSpPr>
          <p:nvPr/>
        </p:nvSpPr>
        <p:spPr bwMode="auto">
          <a:xfrm>
            <a:off x="934989" y="3596096"/>
            <a:ext cx="2735133"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4" name="Rectangle 86"/>
          <p:cNvSpPr>
            <a:spLocks noChangeArrowheads="1"/>
          </p:cNvSpPr>
          <p:nvPr/>
        </p:nvSpPr>
        <p:spPr bwMode="auto">
          <a:xfrm>
            <a:off x="3670122" y="3596096"/>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5" name="Rectangle 87"/>
          <p:cNvSpPr>
            <a:spLocks noChangeArrowheads="1"/>
          </p:cNvSpPr>
          <p:nvPr/>
        </p:nvSpPr>
        <p:spPr bwMode="auto">
          <a:xfrm>
            <a:off x="3684121" y="3596096"/>
            <a:ext cx="257763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6" name="Rectangle 88"/>
          <p:cNvSpPr>
            <a:spLocks noChangeArrowheads="1"/>
          </p:cNvSpPr>
          <p:nvPr/>
        </p:nvSpPr>
        <p:spPr bwMode="auto">
          <a:xfrm>
            <a:off x="6261760" y="3596096"/>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7" name="Rectangle 89"/>
          <p:cNvSpPr>
            <a:spLocks noChangeArrowheads="1"/>
          </p:cNvSpPr>
          <p:nvPr/>
        </p:nvSpPr>
        <p:spPr bwMode="auto">
          <a:xfrm>
            <a:off x="6275759" y="3596096"/>
            <a:ext cx="2838378"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8" name="Rectangle 90"/>
          <p:cNvSpPr>
            <a:spLocks noChangeArrowheads="1"/>
          </p:cNvSpPr>
          <p:nvPr/>
        </p:nvSpPr>
        <p:spPr bwMode="auto">
          <a:xfrm>
            <a:off x="9114137" y="3596096"/>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19" name="Rectangle 91"/>
          <p:cNvSpPr>
            <a:spLocks noChangeArrowheads="1"/>
          </p:cNvSpPr>
          <p:nvPr/>
        </p:nvSpPr>
        <p:spPr bwMode="auto">
          <a:xfrm>
            <a:off x="920989" y="3610096"/>
            <a:ext cx="13999" cy="400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20" name="Rectangle 92"/>
          <p:cNvSpPr>
            <a:spLocks noChangeArrowheads="1"/>
          </p:cNvSpPr>
          <p:nvPr/>
        </p:nvSpPr>
        <p:spPr bwMode="auto">
          <a:xfrm>
            <a:off x="3670122" y="3610096"/>
            <a:ext cx="13999" cy="400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21" name="Rectangle 93"/>
          <p:cNvSpPr>
            <a:spLocks noChangeArrowheads="1"/>
          </p:cNvSpPr>
          <p:nvPr/>
        </p:nvSpPr>
        <p:spPr bwMode="auto">
          <a:xfrm>
            <a:off x="6261760" y="3610096"/>
            <a:ext cx="13999" cy="400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22" name="Rectangle 94"/>
          <p:cNvSpPr>
            <a:spLocks noChangeArrowheads="1"/>
          </p:cNvSpPr>
          <p:nvPr/>
        </p:nvSpPr>
        <p:spPr bwMode="auto">
          <a:xfrm>
            <a:off x="9114137" y="3610096"/>
            <a:ext cx="13999" cy="400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23" name="Rectangle 95"/>
          <p:cNvSpPr>
            <a:spLocks noChangeArrowheads="1"/>
          </p:cNvSpPr>
          <p:nvPr/>
        </p:nvSpPr>
        <p:spPr bwMode="auto">
          <a:xfrm>
            <a:off x="1083732" y="4024827"/>
            <a:ext cx="2301912"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organic anions</a:t>
            </a:r>
            <a:endParaRPr lang="en-GB" altLang="en-US">
              <a:solidFill>
                <a:schemeClr val="tx1"/>
              </a:solidFill>
            </a:endParaRPr>
          </a:p>
        </p:txBody>
      </p:sp>
      <p:sp>
        <p:nvSpPr>
          <p:cNvPr id="48224" name="Rectangle 96"/>
          <p:cNvSpPr>
            <a:spLocks noChangeArrowheads="1"/>
          </p:cNvSpPr>
          <p:nvPr/>
        </p:nvSpPr>
        <p:spPr bwMode="auto">
          <a:xfrm>
            <a:off x="3103146" y="4024827"/>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225" name="Rectangle 97"/>
          <p:cNvSpPr>
            <a:spLocks noChangeArrowheads="1"/>
          </p:cNvSpPr>
          <p:nvPr/>
        </p:nvSpPr>
        <p:spPr bwMode="auto">
          <a:xfrm>
            <a:off x="3831115" y="4024827"/>
            <a:ext cx="394339"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74</a:t>
            </a:r>
            <a:endParaRPr lang="en-GB" altLang="en-US">
              <a:solidFill>
                <a:schemeClr val="tx1"/>
              </a:solidFill>
            </a:endParaRPr>
          </a:p>
        </p:txBody>
      </p:sp>
      <p:sp>
        <p:nvSpPr>
          <p:cNvPr id="48226" name="Rectangle 98"/>
          <p:cNvSpPr>
            <a:spLocks noChangeArrowheads="1"/>
          </p:cNvSpPr>
          <p:nvPr/>
        </p:nvSpPr>
        <p:spPr bwMode="auto">
          <a:xfrm>
            <a:off x="4177600" y="4024827"/>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227" name="Rectangle 99"/>
          <p:cNvSpPr>
            <a:spLocks noChangeArrowheads="1"/>
          </p:cNvSpPr>
          <p:nvPr/>
        </p:nvSpPr>
        <p:spPr bwMode="auto">
          <a:xfrm>
            <a:off x="6424503" y="4024827"/>
            <a:ext cx="394339"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13</a:t>
            </a:r>
            <a:endParaRPr lang="en-GB" altLang="en-US">
              <a:solidFill>
                <a:schemeClr val="tx1"/>
              </a:solidFill>
            </a:endParaRPr>
          </a:p>
        </p:txBody>
      </p:sp>
      <p:sp>
        <p:nvSpPr>
          <p:cNvPr id="48228" name="Rectangle 100"/>
          <p:cNvSpPr>
            <a:spLocks noChangeArrowheads="1"/>
          </p:cNvSpPr>
          <p:nvPr/>
        </p:nvSpPr>
        <p:spPr bwMode="auto">
          <a:xfrm>
            <a:off x="6770988" y="4024827"/>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
        <p:nvSpPr>
          <p:cNvPr id="48229" name="Rectangle 101"/>
          <p:cNvSpPr>
            <a:spLocks noChangeArrowheads="1"/>
          </p:cNvSpPr>
          <p:nvPr/>
        </p:nvSpPr>
        <p:spPr bwMode="auto">
          <a:xfrm>
            <a:off x="920989" y="401082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0" name="Rectangle 102"/>
          <p:cNvSpPr>
            <a:spLocks noChangeArrowheads="1"/>
          </p:cNvSpPr>
          <p:nvPr/>
        </p:nvSpPr>
        <p:spPr bwMode="auto">
          <a:xfrm>
            <a:off x="934989" y="4010827"/>
            <a:ext cx="2735133"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1" name="Rectangle 103"/>
          <p:cNvSpPr>
            <a:spLocks noChangeArrowheads="1"/>
          </p:cNvSpPr>
          <p:nvPr/>
        </p:nvSpPr>
        <p:spPr bwMode="auto">
          <a:xfrm>
            <a:off x="3670122" y="401082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2" name="Rectangle 104"/>
          <p:cNvSpPr>
            <a:spLocks noChangeArrowheads="1"/>
          </p:cNvSpPr>
          <p:nvPr/>
        </p:nvSpPr>
        <p:spPr bwMode="auto">
          <a:xfrm>
            <a:off x="3684121" y="4010827"/>
            <a:ext cx="257763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3" name="Rectangle 105"/>
          <p:cNvSpPr>
            <a:spLocks noChangeArrowheads="1"/>
          </p:cNvSpPr>
          <p:nvPr/>
        </p:nvSpPr>
        <p:spPr bwMode="auto">
          <a:xfrm>
            <a:off x="6261760" y="401082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4" name="Rectangle 106"/>
          <p:cNvSpPr>
            <a:spLocks noChangeArrowheads="1"/>
          </p:cNvSpPr>
          <p:nvPr/>
        </p:nvSpPr>
        <p:spPr bwMode="auto">
          <a:xfrm>
            <a:off x="6275759" y="4010827"/>
            <a:ext cx="2838378"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5" name="Rectangle 107"/>
          <p:cNvSpPr>
            <a:spLocks noChangeArrowheads="1"/>
          </p:cNvSpPr>
          <p:nvPr/>
        </p:nvSpPr>
        <p:spPr bwMode="auto">
          <a:xfrm>
            <a:off x="9114137" y="4010827"/>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6" name="Rectangle 108"/>
          <p:cNvSpPr>
            <a:spLocks noChangeArrowheads="1"/>
          </p:cNvSpPr>
          <p:nvPr/>
        </p:nvSpPr>
        <p:spPr bwMode="auto">
          <a:xfrm>
            <a:off x="920989" y="4024827"/>
            <a:ext cx="13999" cy="4024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7" name="Rectangle 109"/>
          <p:cNvSpPr>
            <a:spLocks noChangeArrowheads="1"/>
          </p:cNvSpPr>
          <p:nvPr/>
        </p:nvSpPr>
        <p:spPr bwMode="auto">
          <a:xfrm>
            <a:off x="920989" y="442730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8" name="Rectangle 110"/>
          <p:cNvSpPr>
            <a:spLocks noChangeArrowheads="1"/>
          </p:cNvSpPr>
          <p:nvPr/>
        </p:nvSpPr>
        <p:spPr bwMode="auto">
          <a:xfrm>
            <a:off x="920989" y="442730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39" name="Rectangle 111"/>
          <p:cNvSpPr>
            <a:spLocks noChangeArrowheads="1"/>
          </p:cNvSpPr>
          <p:nvPr/>
        </p:nvSpPr>
        <p:spPr bwMode="auto">
          <a:xfrm>
            <a:off x="934989" y="4427309"/>
            <a:ext cx="2735133"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0" name="Rectangle 112"/>
          <p:cNvSpPr>
            <a:spLocks noChangeArrowheads="1"/>
          </p:cNvSpPr>
          <p:nvPr/>
        </p:nvSpPr>
        <p:spPr bwMode="auto">
          <a:xfrm>
            <a:off x="3670122" y="4024827"/>
            <a:ext cx="13999" cy="4024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1" name="Rectangle 113"/>
          <p:cNvSpPr>
            <a:spLocks noChangeArrowheads="1"/>
          </p:cNvSpPr>
          <p:nvPr/>
        </p:nvSpPr>
        <p:spPr bwMode="auto">
          <a:xfrm>
            <a:off x="3670122" y="442730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2" name="Rectangle 114"/>
          <p:cNvSpPr>
            <a:spLocks noChangeArrowheads="1"/>
          </p:cNvSpPr>
          <p:nvPr/>
        </p:nvSpPr>
        <p:spPr bwMode="auto">
          <a:xfrm>
            <a:off x="3684121" y="4427309"/>
            <a:ext cx="257763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3" name="Rectangle 115"/>
          <p:cNvSpPr>
            <a:spLocks noChangeArrowheads="1"/>
          </p:cNvSpPr>
          <p:nvPr/>
        </p:nvSpPr>
        <p:spPr bwMode="auto">
          <a:xfrm>
            <a:off x="6261760" y="4024827"/>
            <a:ext cx="13999" cy="4024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4" name="Rectangle 116"/>
          <p:cNvSpPr>
            <a:spLocks noChangeArrowheads="1"/>
          </p:cNvSpPr>
          <p:nvPr/>
        </p:nvSpPr>
        <p:spPr bwMode="auto">
          <a:xfrm>
            <a:off x="6261760" y="442730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5" name="Rectangle 117"/>
          <p:cNvSpPr>
            <a:spLocks noChangeArrowheads="1"/>
          </p:cNvSpPr>
          <p:nvPr/>
        </p:nvSpPr>
        <p:spPr bwMode="auto">
          <a:xfrm>
            <a:off x="6275759" y="4427309"/>
            <a:ext cx="2838378"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6" name="Rectangle 118"/>
          <p:cNvSpPr>
            <a:spLocks noChangeArrowheads="1"/>
          </p:cNvSpPr>
          <p:nvPr/>
        </p:nvSpPr>
        <p:spPr bwMode="auto">
          <a:xfrm>
            <a:off x="9114137" y="4024827"/>
            <a:ext cx="13999" cy="4024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7" name="Rectangle 119"/>
          <p:cNvSpPr>
            <a:spLocks noChangeArrowheads="1"/>
          </p:cNvSpPr>
          <p:nvPr/>
        </p:nvSpPr>
        <p:spPr bwMode="auto">
          <a:xfrm>
            <a:off x="9114137" y="442730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8" name="Rectangle 120"/>
          <p:cNvSpPr>
            <a:spLocks noChangeArrowheads="1"/>
          </p:cNvSpPr>
          <p:nvPr/>
        </p:nvSpPr>
        <p:spPr bwMode="auto">
          <a:xfrm>
            <a:off x="9114137" y="4427309"/>
            <a:ext cx="13999" cy="139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endParaRPr lang="en-US" altLang="en-US"/>
          </a:p>
        </p:txBody>
      </p:sp>
      <p:sp>
        <p:nvSpPr>
          <p:cNvPr id="48249" name="Rectangle 121"/>
          <p:cNvSpPr>
            <a:spLocks noChangeArrowheads="1"/>
          </p:cNvSpPr>
          <p:nvPr/>
        </p:nvSpPr>
        <p:spPr bwMode="auto">
          <a:xfrm>
            <a:off x="1083733" y="4441309"/>
            <a:ext cx="97784" cy="39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GB" altLang="en-US" sz="2756">
                <a:solidFill>
                  <a:srgbClr val="000000"/>
                </a:solidFill>
              </a:rPr>
              <a:t> </a:t>
            </a:r>
            <a:endParaRPr lang="en-GB" altLang="en-US">
              <a:solidFill>
                <a:schemeClr val="tx1"/>
              </a:solidFill>
            </a:endParaRPr>
          </a:p>
        </p:txBody>
      </p:sp>
    </p:spTree>
    <p:extLst>
      <p:ext uri="{BB962C8B-B14F-4D97-AF65-F5344CB8AC3E}">
        <p14:creationId xmlns:p14="http://schemas.microsoft.com/office/powerpoint/2010/main" val="553499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04507" y="302737"/>
            <a:ext cx="9071610" cy="1000957"/>
          </a:xfrm>
        </p:spPr>
        <p:txBody>
          <a:bodyPr/>
          <a:lstStyle/>
          <a:p>
            <a:pPr algn="l" eaLnBrk="1" hangingPunct="1"/>
            <a:r>
              <a:rPr lang="en-GB" altLang="en-US" sz="3968" b="1"/>
              <a:t>Remember This!</a:t>
            </a:r>
            <a:endParaRPr lang="en-US" altLang="en-US" sz="3968" b="1"/>
          </a:p>
        </p:txBody>
      </p:sp>
      <p:sp>
        <p:nvSpPr>
          <p:cNvPr id="49155" name="Rectangle 3"/>
          <p:cNvSpPr>
            <a:spLocks noGrp="1" noChangeArrowheads="1"/>
          </p:cNvSpPr>
          <p:nvPr>
            <p:ph type="body" idx="1"/>
          </p:nvPr>
        </p:nvSpPr>
        <p:spPr>
          <a:xfrm>
            <a:off x="756496" y="1847920"/>
            <a:ext cx="8567632" cy="4871791"/>
          </a:xfrm>
        </p:spPr>
        <p:txBody>
          <a:bodyPr/>
          <a:lstStyle/>
          <a:p>
            <a:pPr eaLnBrk="1" hangingPunct="1"/>
            <a:r>
              <a:rPr lang="en-GB" altLang="en-US" b="1" dirty="0" smtClean="0"/>
              <a:t>Na</a:t>
            </a:r>
            <a:r>
              <a:rPr lang="en-GB" altLang="en-US" b="1" baseline="38000" dirty="0" smtClean="0"/>
              <a:t>+</a:t>
            </a:r>
            <a:r>
              <a:rPr lang="en-GB" altLang="en-US" dirty="0" smtClean="0"/>
              <a:t> and </a:t>
            </a:r>
            <a:r>
              <a:rPr lang="en-GB" altLang="en-US" b="1" dirty="0" smtClean="0"/>
              <a:t>Cl</a:t>
            </a:r>
            <a:r>
              <a:rPr lang="en-GB" altLang="en-US" b="1" baseline="38000" dirty="0" smtClean="0"/>
              <a:t>-</a:t>
            </a:r>
            <a:r>
              <a:rPr lang="en-GB" altLang="en-US" dirty="0" smtClean="0"/>
              <a:t> concentrations are </a:t>
            </a:r>
            <a:r>
              <a:rPr lang="en-GB" altLang="en-US" b="1" dirty="0" smtClean="0"/>
              <a:t>higher outside</a:t>
            </a:r>
            <a:r>
              <a:rPr lang="en-GB" altLang="en-US" dirty="0" smtClean="0"/>
              <a:t> the neuron than inside. </a:t>
            </a:r>
          </a:p>
          <a:p>
            <a:pPr eaLnBrk="1" hangingPunct="1"/>
            <a:r>
              <a:rPr lang="en-GB" altLang="en-US" b="1" dirty="0" smtClean="0"/>
              <a:t>K</a:t>
            </a:r>
            <a:r>
              <a:rPr lang="en-GB" altLang="en-US" b="1" baseline="38000" dirty="0" smtClean="0"/>
              <a:t>+</a:t>
            </a:r>
            <a:r>
              <a:rPr lang="en-GB" altLang="en-US" dirty="0" smtClean="0"/>
              <a:t> and </a:t>
            </a:r>
            <a:r>
              <a:rPr lang="en-GB" altLang="en-US" b="1" dirty="0" smtClean="0"/>
              <a:t>A</a:t>
            </a:r>
            <a:r>
              <a:rPr lang="en-GB" altLang="en-US" b="1" baseline="38000" dirty="0" smtClean="0"/>
              <a:t>-</a:t>
            </a:r>
            <a:r>
              <a:rPr lang="en-GB" altLang="en-US" dirty="0" smtClean="0"/>
              <a:t> concentration are </a:t>
            </a:r>
            <a:r>
              <a:rPr lang="en-GB" altLang="en-US" b="1" dirty="0" smtClean="0"/>
              <a:t>higher inside</a:t>
            </a:r>
            <a:r>
              <a:rPr lang="en-GB" altLang="en-US" dirty="0" smtClean="0"/>
              <a:t> than outside.</a:t>
            </a:r>
          </a:p>
          <a:p>
            <a:pPr eaLnBrk="1" hangingPunct="1"/>
            <a:r>
              <a:rPr lang="en-GB" altLang="en-US" dirty="0" smtClean="0"/>
              <a:t>Neurons </a:t>
            </a:r>
            <a:r>
              <a:rPr lang="en-GB" altLang="en-US" dirty="0" smtClean="0"/>
              <a:t>are in </a:t>
            </a:r>
            <a:r>
              <a:rPr lang="en-GB" altLang="en-US" b="1" dirty="0" smtClean="0"/>
              <a:t>electrochemical </a:t>
            </a:r>
            <a:r>
              <a:rPr lang="en-GB" altLang="en-US" b="1" dirty="0" smtClean="0"/>
              <a:t>equilibrium</a:t>
            </a:r>
            <a:r>
              <a:rPr lang="en-GB" altLang="en-US" dirty="0" smtClean="0"/>
              <a:t>. That means the diffusion of an ion out of the cell down a concentration gradient is balanced by an attraction of the ion back into the cell by a voltage gradient.</a:t>
            </a:r>
            <a:endParaRPr lang="en-US" altLang="en-US" b="1" dirty="0" smtClean="0"/>
          </a:p>
        </p:txBody>
      </p:sp>
    </p:spTree>
    <p:extLst>
      <p:ext uri="{BB962C8B-B14F-4D97-AF65-F5344CB8AC3E}">
        <p14:creationId xmlns:p14="http://schemas.microsoft.com/office/powerpoint/2010/main" val="3773027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Verdana"/>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2676</TotalTime>
  <Words>1419</Words>
  <Application>Microsoft Office PowerPoint</Application>
  <PresentationFormat>Custom</PresentationFormat>
  <Paragraphs>192</Paragraphs>
  <Slides>46</Slides>
  <Notes>27</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Microsoft YaHei</vt:lpstr>
      <vt:lpstr>Arial</vt:lpstr>
      <vt:lpstr>Liberation Sans</vt:lpstr>
      <vt:lpstr>Segoe UI</vt:lpstr>
      <vt:lpstr>Times New Roman</vt:lpstr>
      <vt:lpstr>Verdana</vt:lpstr>
      <vt:lpstr>Default Design</vt:lpstr>
      <vt:lpstr>PHOTO-PAINT</vt:lpstr>
      <vt:lpstr>Ear and Brain</vt:lpstr>
      <vt:lpstr>1: A Refresher Of Basic Neuroscience Ideas</vt:lpstr>
      <vt:lpstr>Recipe for Neurons</vt:lpstr>
      <vt:lpstr>Salts form Ions</vt:lpstr>
      <vt:lpstr>Salt in Solution</vt:lpstr>
      <vt:lpstr>Phospholipid Bilayers</vt:lpstr>
      <vt:lpstr>Folding of Protein Chains</vt:lpstr>
      <vt:lpstr>Ionic Concentrations </vt:lpstr>
      <vt:lpstr>Remember This!</vt:lpstr>
      <vt:lpstr>Electrochemical Equilibrium</vt:lpstr>
      <vt:lpstr>Resting Membrane Potentials</vt:lpstr>
      <vt:lpstr>From Resting Potentials to Electrical Signals </vt:lpstr>
      <vt:lpstr>Passive Propagation of Electrical Signals</vt:lpstr>
      <vt:lpstr>Limitations of Passive, Graded Signals </vt:lpstr>
      <vt:lpstr>The Voltage Gated Na+ Channel</vt:lpstr>
      <vt:lpstr>Action Potentials as Positive Feedback Processes</vt:lpstr>
      <vt:lpstr>Another Look at AP Initiation:  The Neuronal Threshold</vt:lpstr>
      <vt:lpstr>Neurons “encode” injected currents as firing rates</vt:lpstr>
      <vt:lpstr>Excitation</vt:lpstr>
      <vt:lpstr>Inhibition</vt:lpstr>
      <vt:lpstr>PowerPoint Presentation</vt:lpstr>
      <vt:lpstr>Summary</vt:lpstr>
      <vt:lpstr>2: Anatomy of the Ear &amp; Cochlear Mechanics</vt:lpstr>
      <vt:lpstr>Ear Anatomy</vt:lpstr>
      <vt:lpstr>The Cochlea Unravelled</vt:lpstr>
      <vt:lpstr>Tonotopy</vt:lpstr>
      <vt:lpstr>Travelling Wave</vt:lpstr>
      <vt:lpstr>3: “Transduction”</vt:lpstr>
      <vt:lpstr>The Organ of Corti</vt:lpstr>
      <vt:lpstr>Transduction</vt:lpstr>
      <vt:lpstr>Receptor Potentials</vt:lpstr>
      <vt:lpstr>Hair cell connections to VIII nerve</vt:lpstr>
      <vt:lpstr>Gain Provided by Outer Haircells</vt:lpstr>
      <vt:lpstr>3: The Cochlea as a Filter Bank</vt:lpstr>
      <vt:lpstr>“Gammatone Filter Bank”</vt:lpstr>
      <vt:lpstr>Auditory Nerve Fibers behave like Rectified Gammatone Filters</vt:lpstr>
      <vt:lpstr>Spectrogram and Cochleagram</vt:lpstr>
      <vt:lpstr>Spectrogram and  Neurogram</vt:lpstr>
      <vt:lpstr>Phase Locking</vt:lpstr>
      <vt:lpstr>Squirrel Monkey Phase Locking Data</vt:lpstr>
      <vt:lpstr>4: Central Pathways</vt:lpstr>
      <vt:lpstr>PowerPoint Presentation</vt:lpstr>
      <vt:lpstr>The Auditory Pathway</vt:lpstr>
      <vt:lpstr>Tonotopy in Inferior Colliculus</vt:lpstr>
      <vt:lpstr>Tonotopy in Cortex</vt:lpstr>
      <vt:lpstr>Auditory Cortex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c:creator>
  <cp:lastModifiedBy>jan</cp:lastModifiedBy>
  <cp:revision>21</cp:revision>
  <dcterms:modified xsi:type="dcterms:W3CDTF">2018-09-21T07:51:41Z</dcterms:modified>
</cp:coreProperties>
</file>