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85" r:id="rId2"/>
    <p:sldId id="257" r:id="rId3"/>
    <p:sldId id="258" r:id="rId4"/>
    <p:sldId id="286" r:id="rId5"/>
    <p:sldId id="287" r:id="rId6"/>
    <p:sldId id="288" r:id="rId7"/>
    <p:sldId id="259" r:id="rId8"/>
    <p:sldId id="260" r:id="rId9"/>
    <p:sldId id="261" r:id="rId10"/>
    <p:sldId id="262" r:id="rId11"/>
    <p:sldId id="263" r:id="rId12"/>
    <p:sldId id="264" r:id="rId13"/>
    <p:sldId id="265" r:id="rId14"/>
    <p:sldId id="284" r:id="rId15"/>
    <p:sldId id="266" r:id="rId16"/>
    <p:sldId id="289"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90" r:id="rId33"/>
    <p:sldId id="282" r:id="rId34"/>
    <p:sldId id="283" r:id="rId35"/>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75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2052" name="Rectangle 3"/>
          <p:cNvSpPr>
            <a:spLocks noGrp="1" noRot="1" noChangeAspect="1" noChangeArrowheads="1"/>
          </p:cNvSpPr>
          <p:nvPr>
            <p:ph type="sldImg"/>
          </p:nvPr>
        </p:nvSpPr>
        <p:spPr bwMode="auto">
          <a:xfrm>
            <a:off x="1106488" y="812800"/>
            <a:ext cx="5340350"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054" name="Text Box 5"/>
          <p:cNvSpPr txBox="1">
            <a:spLocks noChangeArrowheads="1"/>
          </p:cNvSpP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2055" name="Text Box 6"/>
          <p:cNvSpPr txBox="1">
            <a:spLocks noChangeArrowheads="1"/>
          </p:cNvSpPr>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2056" name="Text Box 7"/>
          <p:cNvSpPr txBox="1">
            <a:spLocks noChangeArrowheads="1"/>
          </p:cNvSpP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3" name="Rectangle 8"/>
          <p:cNvSpPr>
            <a:spLocks noGrp="1" noChangeArrowheads="1"/>
          </p:cNvSpPr>
          <p:nvPr>
            <p:ph type="sldNum"/>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pPr>
              <a:defRPr/>
            </a:pPr>
            <a:fld id="{D8E66B75-9BEA-444F-A68D-076955C2F1CC}" type="slidenum">
              <a:rPr lang="en-GB" altLang="en-US"/>
              <a:pPr>
                <a:defRPr/>
              </a:pPr>
              <a:t>‹#›</a:t>
            </a:fld>
            <a:endParaRPr lang="en-GB" altLang="en-US"/>
          </a:p>
        </p:txBody>
      </p:sp>
    </p:spTree>
    <p:extLst>
      <p:ext uri="{BB962C8B-B14F-4D97-AF65-F5344CB8AC3E}">
        <p14:creationId xmlns:p14="http://schemas.microsoft.com/office/powerpoint/2010/main" val="383908062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15968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A1455BD-C9B3-4FB6-AF8C-A0251A375F05}" type="slidenum">
              <a:rPr lang="en-GB" altLang="en-US" sz="1400" smtClean="0"/>
              <a:pPr>
                <a:spcBef>
                  <a:spcPct val="0"/>
                </a:spcBef>
                <a:buClrTx/>
                <a:buFontTx/>
                <a:buNone/>
              </a:pPr>
              <a:t>13</a:t>
            </a:fld>
            <a:endParaRPr lang="en-GB" altLang="en-US" sz="1400" smtClean="0"/>
          </a:p>
        </p:txBody>
      </p:sp>
      <p:sp>
        <p:nvSpPr>
          <p:cNvPr id="2253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7FFBD1D-3CEE-49EB-A559-AA38D57654E5}" type="slidenum">
              <a:rPr lang="en-GB" altLang="en-US" sz="1400">
                <a:cs typeface="Segoe UI" panose="020B0502040204020203" pitchFamily="34" charset="0"/>
              </a:rPr>
              <a:pPr algn="r" eaLnBrk="1">
                <a:lnSpc>
                  <a:spcPct val="95000"/>
                </a:lnSpc>
                <a:spcBef>
                  <a:spcPct val="0"/>
                </a:spcBef>
                <a:buClrTx/>
                <a:buFontTx/>
                <a:buNone/>
              </a:pPr>
              <a:t>13</a:t>
            </a:fld>
            <a:endParaRPr lang="en-GB" altLang="en-US" sz="1400">
              <a:cs typeface="Segoe UI" panose="020B0502040204020203" pitchFamily="34" charset="0"/>
            </a:endParaRPr>
          </a:p>
        </p:txBody>
      </p:sp>
      <p:sp>
        <p:nvSpPr>
          <p:cNvPr id="22532"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77857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491C966-8A93-4155-A05B-F6BCDE21E32E}" type="slidenum">
              <a:rPr lang="en-GB" altLang="en-US" sz="1400" smtClean="0"/>
              <a:pPr>
                <a:spcBef>
                  <a:spcPct val="0"/>
                </a:spcBef>
                <a:buClrTx/>
                <a:buFontTx/>
                <a:buNone/>
              </a:pPr>
              <a:t>14</a:t>
            </a:fld>
            <a:endParaRPr lang="en-GB" altLang="en-US" sz="1400" smtClean="0"/>
          </a:p>
        </p:txBody>
      </p:sp>
      <p:sp>
        <p:nvSpPr>
          <p:cNvPr id="2253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1305C58-E381-4AA6-9744-2E2D0298F4AF}" type="slidenum">
              <a:rPr lang="en-GB" altLang="en-US" sz="1400">
                <a:cs typeface="Segoe UI" panose="020B0502040204020203" pitchFamily="34" charset="0"/>
              </a:rPr>
              <a:pPr algn="r" eaLnBrk="1">
                <a:lnSpc>
                  <a:spcPct val="95000"/>
                </a:lnSpc>
                <a:spcBef>
                  <a:spcPct val="0"/>
                </a:spcBef>
                <a:buClrTx/>
                <a:buFontTx/>
                <a:buNone/>
              </a:pPr>
              <a:t>14</a:t>
            </a:fld>
            <a:endParaRPr lang="en-GB" altLang="en-US" sz="1400">
              <a:cs typeface="Segoe UI" panose="020B0502040204020203" pitchFamily="34" charset="0"/>
            </a:endParaRPr>
          </a:p>
        </p:txBody>
      </p:sp>
      <p:sp>
        <p:nvSpPr>
          <p:cNvPr id="22532"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5421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3F69C9B6-651B-42FB-AF2E-BB61FDE6C609}" type="slidenum">
              <a:rPr lang="en-GB" altLang="en-US" sz="1400" smtClean="0"/>
              <a:pPr>
                <a:spcBef>
                  <a:spcPct val="0"/>
                </a:spcBef>
                <a:buClrTx/>
                <a:buFontTx/>
                <a:buNone/>
              </a:pPr>
              <a:t>15</a:t>
            </a:fld>
            <a:endParaRPr lang="en-GB" altLang="en-US" sz="1400" smtClean="0"/>
          </a:p>
        </p:txBody>
      </p:sp>
      <p:sp>
        <p:nvSpPr>
          <p:cNvPr id="2457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20C47AD-1DEB-47CE-A058-4D09294178FD}" type="slidenum">
              <a:rPr lang="en-GB" altLang="en-US" sz="1400">
                <a:cs typeface="Segoe UI" panose="020B0502040204020203" pitchFamily="34" charset="0"/>
              </a:rPr>
              <a:pPr algn="r" eaLnBrk="1">
                <a:lnSpc>
                  <a:spcPct val="95000"/>
                </a:lnSpc>
                <a:spcBef>
                  <a:spcPct val="0"/>
                </a:spcBef>
                <a:buClrTx/>
                <a:buFontTx/>
                <a:buNone/>
              </a:pPr>
              <a:t>15</a:t>
            </a:fld>
            <a:endParaRPr lang="en-GB" altLang="en-US" sz="1400">
              <a:cs typeface="Segoe UI" panose="020B0502040204020203" pitchFamily="34" charset="0"/>
            </a:endParaRPr>
          </a:p>
        </p:txBody>
      </p:sp>
      <p:sp>
        <p:nvSpPr>
          <p:cNvPr id="24580"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93039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D3E4535-1825-4313-8876-1C9816DEF3BF}" type="slidenum">
              <a:rPr lang="en-GB" altLang="en-US" sz="1400" smtClean="0"/>
              <a:pPr>
                <a:spcBef>
                  <a:spcPct val="0"/>
                </a:spcBef>
                <a:buClrTx/>
                <a:buFontTx/>
                <a:buNone/>
              </a:pPr>
              <a:t>16</a:t>
            </a:fld>
            <a:endParaRPr lang="en-GB" altLang="en-US" sz="1400" smtClean="0"/>
          </a:p>
        </p:txBody>
      </p:sp>
      <p:sp>
        <p:nvSpPr>
          <p:cNvPr id="614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18621E7-57DE-4CA8-AB32-7B4985FC6CB2}" type="slidenum">
              <a:rPr lang="en-GB" altLang="en-US" sz="1400">
                <a:cs typeface="Segoe UI" panose="020B0502040204020203" pitchFamily="34" charset="0"/>
              </a:rPr>
              <a:pPr algn="r" eaLnBrk="1">
                <a:lnSpc>
                  <a:spcPct val="95000"/>
                </a:lnSpc>
                <a:spcBef>
                  <a:spcPct val="0"/>
                </a:spcBef>
                <a:buClrTx/>
                <a:buFontTx/>
                <a:buNone/>
              </a:pPr>
              <a:t>16</a:t>
            </a:fld>
            <a:endParaRPr lang="en-GB" altLang="en-US" sz="1400">
              <a:cs typeface="Segoe UI" panose="020B0502040204020203" pitchFamily="34" charset="0"/>
            </a:endParaRPr>
          </a:p>
        </p:txBody>
      </p:sp>
      <p:sp>
        <p:nvSpPr>
          <p:cNvPr id="6148"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40522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B97731D-A0F1-4E18-9A4A-F49006A5B827}" type="slidenum">
              <a:rPr lang="en-GB" altLang="en-US" sz="1400" smtClean="0"/>
              <a:pPr>
                <a:spcBef>
                  <a:spcPct val="0"/>
                </a:spcBef>
                <a:buClrTx/>
                <a:buFontTx/>
                <a:buNone/>
              </a:pPr>
              <a:t>17</a:t>
            </a:fld>
            <a:endParaRPr lang="en-GB" altLang="en-US" sz="1400" smtClean="0"/>
          </a:p>
        </p:txBody>
      </p:sp>
      <p:sp>
        <p:nvSpPr>
          <p:cNvPr id="2662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4E86892-3287-45A6-824F-59515A73D0F1}" type="slidenum">
              <a:rPr lang="en-GB" altLang="en-US" sz="1400">
                <a:cs typeface="Segoe UI" panose="020B0502040204020203" pitchFamily="34" charset="0"/>
              </a:rPr>
              <a:pPr algn="r" eaLnBrk="1">
                <a:lnSpc>
                  <a:spcPct val="95000"/>
                </a:lnSpc>
                <a:spcBef>
                  <a:spcPct val="0"/>
                </a:spcBef>
                <a:buClrTx/>
                <a:buFontTx/>
                <a:buNone/>
              </a:pPr>
              <a:t>17</a:t>
            </a:fld>
            <a:endParaRPr lang="en-GB" altLang="en-US" sz="1400">
              <a:cs typeface="Segoe UI" panose="020B0502040204020203" pitchFamily="34" charset="0"/>
            </a:endParaRPr>
          </a:p>
        </p:txBody>
      </p:sp>
      <p:sp>
        <p:nvSpPr>
          <p:cNvPr id="26628"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11546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E6622FD7-07D3-4974-9C1A-982F827F2813}" type="slidenum">
              <a:rPr lang="en-GB" altLang="en-US" sz="1400" smtClean="0"/>
              <a:pPr>
                <a:spcBef>
                  <a:spcPct val="0"/>
                </a:spcBef>
                <a:buClrTx/>
                <a:buFontTx/>
                <a:buNone/>
              </a:pPr>
              <a:t>18</a:t>
            </a:fld>
            <a:endParaRPr lang="en-GB" altLang="en-US" sz="1400" smtClean="0"/>
          </a:p>
        </p:txBody>
      </p:sp>
      <p:sp>
        <p:nvSpPr>
          <p:cNvPr id="2867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20FC878-43EF-4D29-8A4A-54A9539417ED}" type="slidenum">
              <a:rPr lang="en-GB" altLang="en-US" sz="1400">
                <a:cs typeface="Segoe UI" panose="020B0502040204020203" pitchFamily="34" charset="0"/>
              </a:rPr>
              <a:pPr algn="r" eaLnBrk="1">
                <a:lnSpc>
                  <a:spcPct val="95000"/>
                </a:lnSpc>
                <a:spcBef>
                  <a:spcPct val="0"/>
                </a:spcBef>
                <a:buClrTx/>
                <a:buFontTx/>
                <a:buNone/>
              </a:pPr>
              <a:t>18</a:t>
            </a:fld>
            <a:endParaRPr lang="en-GB" altLang="en-US" sz="1400">
              <a:cs typeface="Segoe UI" panose="020B0502040204020203" pitchFamily="34" charset="0"/>
            </a:endParaRPr>
          </a:p>
        </p:txBody>
      </p:sp>
      <p:sp>
        <p:nvSpPr>
          <p:cNvPr id="28676"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07168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24B8FAF-2149-4E4F-BAED-E7B59438C4D5}" type="slidenum">
              <a:rPr lang="en-GB" altLang="en-US" sz="1400" smtClean="0"/>
              <a:pPr>
                <a:spcBef>
                  <a:spcPct val="0"/>
                </a:spcBef>
                <a:buClrTx/>
                <a:buFontTx/>
                <a:buNone/>
              </a:pPr>
              <a:t>19</a:t>
            </a:fld>
            <a:endParaRPr lang="en-GB" altLang="en-US" sz="1400" smtClean="0"/>
          </a:p>
        </p:txBody>
      </p:sp>
      <p:sp>
        <p:nvSpPr>
          <p:cNvPr id="3072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4AA3F07-DDA3-4B5C-8596-68A3F288F5C3}" type="slidenum">
              <a:rPr lang="en-GB" altLang="en-US" sz="1400">
                <a:cs typeface="Segoe UI" panose="020B0502040204020203" pitchFamily="34" charset="0"/>
              </a:rPr>
              <a:pPr algn="r" eaLnBrk="1">
                <a:lnSpc>
                  <a:spcPct val="95000"/>
                </a:lnSpc>
                <a:spcBef>
                  <a:spcPct val="0"/>
                </a:spcBef>
                <a:buClrTx/>
                <a:buFontTx/>
                <a:buNone/>
              </a:pPr>
              <a:t>19</a:t>
            </a:fld>
            <a:endParaRPr lang="en-GB" altLang="en-US" sz="1400">
              <a:cs typeface="Segoe UI" panose="020B0502040204020203" pitchFamily="34" charset="0"/>
            </a:endParaRPr>
          </a:p>
        </p:txBody>
      </p:sp>
      <p:sp>
        <p:nvSpPr>
          <p:cNvPr id="30724"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41832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CC15E87-5352-4E1F-AD03-5F6048C38B71}" type="slidenum">
              <a:rPr lang="en-GB" altLang="en-US" sz="1400" smtClean="0"/>
              <a:pPr>
                <a:spcBef>
                  <a:spcPct val="0"/>
                </a:spcBef>
                <a:buClrTx/>
                <a:buFontTx/>
                <a:buNone/>
              </a:pPr>
              <a:t>20</a:t>
            </a:fld>
            <a:endParaRPr lang="en-GB" altLang="en-US" sz="1400" smtClean="0"/>
          </a:p>
        </p:txBody>
      </p:sp>
      <p:sp>
        <p:nvSpPr>
          <p:cNvPr id="3277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0C2C808-BF16-4AB9-81AA-21A320DE073A}" type="slidenum">
              <a:rPr lang="en-GB" altLang="en-US" sz="1400">
                <a:cs typeface="Segoe UI" panose="020B0502040204020203" pitchFamily="34" charset="0"/>
              </a:rPr>
              <a:pPr algn="r" eaLnBrk="1">
                <a:lnSpc>
                  <a:spcPct val="95000"/>
                </a:lnSpc>
                <a:spcBef>
                  <a:spcPct val="0"/>
                </a:spcBef>
                <a:buClrTx/>
                <a:buFontTx/>
                <a:buNone/>
              </a:pPr>
              <a:t>20</a:t>
            </a:fld>
            <a:endParaRPr lang="en-GB" altLang="en-US" sz="1400">
              <a:cs typeface="Segoe UI" panose="020B0502040204020203" pitchFamily="34" charset="0"/>
            </a:endParaRPr>
          </a:p>
        </p:txBody>
      </p:sp>
      <p:sp>
        <p:nvSpPr>
          <p:cNvPr id="32772"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t>http://www.google.co.uk/url?sa=i&amp;rct=j&amp;q=&amp;esrc=s&amp;source=images&amp;cd=&amp;cad=rja&amp;docid=axByeOIGW0GhLM&amp;tbnid=1Yyuw4kHiQ16RM:&amp;ved=0CAQQjB0&amp;url=http%3A%2F%2Fwww.felixmay.com%2FESB%2Fbrainimplants.htm&amp;ei=NpgjUZ2SBa-U0QWSs4C4BA&amp;bvm=bv.42553238,d.d2k&amp;psig=AFQjCNEER2EQYwko97k1AabpNT_upWWrZw&amp;ust=1361373577987926</a:t>
            </a:r>
          </a:p>
        </p:txBody>
      </p:sp>
    </p:spTree>
    <p:extLst>
      <p:ext uri="{BB962C8B-B14F-4D97-AF65-F5344CB8AC3E}">
        <p14:creationId xmlns:p14="http://schemas.microsoft.com/office/powerpoint/2010/main" val="377865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E8A129C7-1766-48BA-B819-6B7AF09D93DF}" type="slidenum">
              <a:rPr lang="en-GB" altLang="en-US" sz="1400" smtClean="0"/>
              <a:pPr>
                <a:spcBef>
                  <a:spcPct val="0"/>
                </a:spcBef>
                <a:buClrTx/>
                <a:buFontTx/>
                <a:buNone/>
              </a:pPr>
              <a:t>21</a:t>
            </a:fld>
            <a:endParaRPr lang="en-GB" altLang="en-US" sz="1400" smtClean="0"/>
          </a:p>
        </p:txBody>
      </p:sp>
      <p:sp>
        <p:nvSpPr>
          <p:cNvPr id="3481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12175CA-7095-4D0D-B0AA-60AE987F5546}" type="slidenum">
              <a:rPr lang="en-GB" altLang="en-US" sz="1400">
                <a:cs typeface="Segoe UI" panose="020B0502040204020203" pitchFamily="34" charset="0"/>
              </a:rPr>
              <a:pPr algn="r" eaLnBrk="1">
                <a:lnSpc>
                  <a:spcPct val="95000"/>
                </a:lnSpc>
                <a:spcBef>
                  <a:spcPct val="0"/>
                </a:spcBef>
                <a:buClrTx/>
                <a:buFontTx/>
                <a:buNone/>
              </a:pPr>
              <a:t>21</a:t>
            </a:fld>
            <a:endParaRPr lang="en-GB" altLang="en-US" sz="14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t>http://www.google.co.uk/url?sa=i&amp;rct=j&amp;q=&amp;esrc=s&amp;source=images&amp;cd=&amp;cad=rja&amp;docid=axByeOIGW0GhLM&amp;tbnid=1Yyuw4kHiQ16RM:&amp;ved=0CAQQjB0&amp;url=http%3A%2F%2Fwww.felixmay.com%2FESB%2Fbrainimplants.htm&amp;ei=NpgjUZ2SBa-U0QWSs4C4BA&amp;bvm=bv.42553238,d.d2k&amp;psig=AFQjCNEER2EQYwko97k1AabpNT_upWWrZw&amp;ust=1361373577987926</a:t>
            </a:r>
          </a:p>
        </p:txBody>
      </p:sp>
    </p:spTree>
    <p:extLst>
      <p:ext uri="{BB962C8B-B14F-4D97-AF65-F5344CB8AC3E}">
        <p14:creationId xmlns:p14="http://schemas.microsoft.com/office/powerpoint/2010/main" val="300309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ED824BE5-2176-44BE-AADD-87AFC0AB2215}" type="slidenum">
              <a:rPr lang="en-GB" altLang="en-US" sz="1400" smtClean="0"/>
              <a:pPr>
                <a:spcBef>
                  <a:spcPct val="0"/>
                </a:spcBef>
                <a:buClrTx/>
                <a:buFontTx/>
                <a:buNone/>
              </a:pPr>
              <a:t>22</a:t>
            </a:fld>
            <a:endParaRPr lang="en-GB" altLang="en-US" sz="1400" smtClean="0"/>
          </a:p>
        </p:txBody>
      </p:sp>
      <p:sp>
        <p:nvSpPr>
          <p:cNvPr id="3686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A5B5B31-16D3-4A46-85B4-6DC01BF2D4A7}" type="slidenum">
              <a:rPr lang="en-GB" altLang="en-US" sz="1400">
                <a:cs typeface="Segoe UI" panose="020B0502040204020203" pitchFamily="34" charset="0"/>
              </a:rPr>
              <a:pPr algn="r" eaLnBrk="1">
                <a:lnSpc>
                  <a:spcPct val="95000"/>
                </a:lnSpc>
                <a:spcBef>
                  <a:spcPct val="0"/>
                </a:spcBef>
                <a:buClrTx/>
                <a:buFontTx/>
                <a:buNone/>
              </a:pPr>
              <a:t>22</a:t>
            </a:fld>
            <a:endParaRPr lang="en-GB" altLang="en-US" sz="1400">
              <a:cs typeface="Segoe UI" panose="020B0502040204020203" pitchFamily="34" charset="0"/>
            </a:endParaRPr>
          </a:p>
        </p:txBody>
      </p:sp>
      <p:sp>
        <p:nvSpPr>
          <p:cNvPr id="36868"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74663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D3E4535-1825-4313-8876-1C9816DEF3BF}" type="slidenum">
              <a:rPr lang="en-GB" altLang="en-US" sz="1400" smtClean="0"/>
              <a:pPr>
                <a:spcBef>
                  <a:spcPct val="0"/>
                </a:spcBef>
                <a:buClrTx/>
                <a:buFontTx/>
                <a:buNone/>
              </a:pPr>
              <a:t>2</a:t>
            </a:fld>
            <a:endParaRPr lang="en-GB" altLang="en-US" sz="1400" smtClean="0"/>
          </a:p>
        </p:txBody>
      </p:sp>
      <p:sp>
        <p:nvSpPr>
          <p:cNvPr id="614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18621E7-57DE-4CA8-AB32-7B4985FC6CB2}" type="slidenum">
              <a:rPr lang="en-GB" altLang="en-US" sz="1400">
                <a:cs typeface="Segoe UI" panose="020B0502040204020203" pitchFamily="34" charset="0"/>
              </a:rPr>
              <a:pPr algn="r" eaLnBrk="1">
                <a:lnSpc>
                  <a:spcPct val="95000"/>
                </a:lnSpc>
                <a:spcBef>
                  <a:spcPct val="0"/>
                </a:spcBef>
                <a:buClrTx/>
                <a:buFontTx/>
                <a:buNone/>
              </a:pPr>
              <a:t>2</a:t>
            </a:fld>
            <a:endParaRPr lang="en-GB" altLang="en-US" sz="1400">
              <a:cs typeface="Segoe UI" panose="020B0502040204020203" pitchFamily="34" charset="0"/>
            </a:endParaRPr>
          </a:p>
        </p:txBody>
      </p:sp>
      <p:sp>
        <p:nvSpPr>
          <p:cNvPr id="6148"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47844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1694498-39D7-4E24-92A9-53761CC0809D}" type="slidenum">
              <a:rPr lang="en-GB" altLang="en-US" sz="1400" smtClean="0"/>
              <a:pPr>
                <a:spcBef>
                  <a:spcPct val="0"/>
                </a:spcBef>
                <a:buClrTx/>
                <a:buFontTx/>
                <a:buNone/>
              </a:pPr>
              <a:t>23</a:t>
            </a:fld>
            <a:endParaRPr lang="en-GB" altLang="en-US" sz="1400" smtClean="0"/>
          </a:p>
        </p:txBody>
      </p:sp>
      <p:sp>
        <p:nvSpPr>
          <p:cNvPr id="3891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53B2459-486E-45C4-A7DA-152EC9F4701E}" type="slidenum">
              <a:rPr lang="en-GB" altLang="en-US" sz="1400">
                <a:cs typeface="Segoe UI" panose="020B0502040204020203" pitchFamily="34" charset="0"/>
              </a:rPr>
              <a:pPr algn="r" eaLnBrk="1">
                <a:lnSpc>
                  <a:spcPct val="95000"/>
                </a:lnSpc>
                <a:spcBef>
                  <a:spcPct val="0"/>
                </a:spcBef>
                <a:buClrTx/>
                <a:buFontTx/>
                <a:buNone/>
              </a:pPr>
              <a:t>23</a:t>
            </a:fld>
            <a:endParaRPr lang="en-GB" altLang="en-US" sz="1400">
              <a:cs typeface="Segoe UI" panose="020B0502040204020203" pitchFamily="34" charset="0"/>
            </a:endParaRPr>
          </a:p>
        </p:txBody>
      </p:sp>
      <p:sp>
        <p:nvSpPr>
          <p:cNvPr id="38916"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89554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3F24D2D9-59B3-4672-BA12-DA7EF155AA33}" type="slidenum">
              <a:rPr lang="en-GB" altLang="en-US" sz="1400" smtClean="0"/>
              <a:pPr>
                <a:spcBef>
                  <a:spcPct val="0"/>
                </a:spcBef>
                <a:buClrTx/>
                <a:buFontTx/>
                <a:buNone/>
              </a:pPr>
              <a:t>24</a:t>
            </a:fld>
            <a:endParaRPr lang="en-GB" altLang="en-US" sz="1400" smtClean="0"/>
          </a:p>
        </p:txBody>
      </p:sp>
      <p:sp>
        <p:nvSpPr>
          <p:cNvPr id="4096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0C9CDB3-5652-44DD-9220-EEB82368178C}" type="slidenum">
              <a:rPr lang="en-GB" altLang="en-US" sz="1400">
                <a:cs typeface="Segoe UI" panose="020B0502040204020203" pitchFamily="34" charset="0"/>
              </a:rPr>
              <a:pPr algn="r" eaLnBrk="1">
                <a:lnSpc>
                  <a:spcPct val="95000"/>
                </a:lnSpc>
                <a:spcBef>
                  <a:spcPct val="0"/>
                </a:spcBef>
                <a:buClrTx/>
                <a:buFontTx/>
                <a:buNone/>
              </a:pPr>
              <a:t>24</a:t>
            </a:fld>
            <a:endParaRPr lang="en-GB" altLang="en-US" sz="1400">
              <a:cs typeface="Segoe UI" panose="020B0502040204020203" pitchFamily="34" charset="0"/>
            </a:endParaRPr>
          </a:p>
        </p:txBody>
      </p:sp>
      <p:sp>
        <p:nvSpPr>
          <p:cNvPr id="40964"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489228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1A87743-8112-4546-B8A2-A0717E7D231A}" type="slidenum">
              <a:rPr lang="en-GB" altLang="en-US" sz="1400" smtClean="0"/>
              <a:pPr>
                <a:spcBef>
                  <a:spcPct val="0"/>
                </a:spcBef>
                <a:buClrTx/>
                <a:buFontTx/>
                <a:buNone/>
              </a:pPr>
              <a:t>25</a:t>
            </a:fld>
            <a:endParaRPr lang="en-GB" altLang="en-US" sz="1400" smtClean="0"/>
          </a:p>
        </p:txBody>
      </p:sp>
      <p:sp>
        <p:nvSpPr>
          <p:cNvPr id="4301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B31B32AE-B8F3-429C-AB16-CE3BB4F9DEA6}" type="slidenum">
              <a:rPr lang="en-GB" altLang="en-US" sz="1400">
                <a:cs typeface="Segoe UI" panose="020B0502040204020203" pitchFamily="34" charset="0"/>
              </a:rPr>
              <a:pPr algn="r" eaLnBrk="1">
                <a:lnSpc>
                  <a:spcPct val="95000"/>
                </a:lnSpc>
                <a:spcBef>
                  <a:spcPct val="0"/>
                </a:spcBef>
                <a:buClrTx/>
                <a:buFontTx/>
                <a:buNone/>
              </a:pPr>
              <a:t>25</a:t>
            </a:fld>
            <a:endParaRPr lang="en-GB" altLang="en-US" sz="1400">
              <a:cs typeface="Segoe UI" panose="020B0502040204020203" pitchFamily="34" charset="0"/>
            </a:endParaRPr>
          </a:p>
        </p:txBody>
      </p:sp>
      <p:sp>
        <p:nvSpPr>
          <p:cNvPr id="43012"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95114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1196C35-C25F-4934-BBEF-41749A04CD80}" type="slidenum">
              <a:rPr lang="en-GB" altLang="en-US" sz="1400" smtClean="0"/>
              <a:pPr>
                <a:spcBef>
                  <a:spcPct val="0"/>
                </a:spcBef>
                <a:buClrTx/>
                <a:buFontTx/>
                <a:buNone/>
              </a:pPr>
              <a:t>26</a:t>
            </a:fld>
            <a:endParaRPr lang="en-GB" altLang="en-US" sz="1400" smtClean="0"/>
          </a:p>
        </p:txBody>
      </p:sp>
      <p:sp>
        <p:nvSpPr>
          <p:cNvPr id="4505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15FEE6B-B004-42E9-BA99-02E812693180}" type="slidenum">
              <a:rPr lang="en-GB" altLang="en-US" sz="1400">
                <a:cs typeface="Segoe UI" panose="020B0502040204020203" pitchFamily="34" charset="0"/>
              </a:rPr>
              <a:pPr algn="r" eaLnBrk="1">
                <a:lnSpc>
                  <a:spcPct val="95000"/>
                </a:lnSpc>
                <a:spcBef>
                  <a:spcPct val="0"/>
                </a:spcBef>
                <a:buClrTx/>
                <a:buFontTx/>
                <a:buNone/>
              </a:pPr>
              <a:t>26</a:t>
            </a:fld>
            <a:endParaRPr lang="en-GB" altLang="en-US" sz="1400">
              <a:cs typeface="Segoe UI" panose="020B0502040204020203" pitchFamily="34" charset="0"/>
            </a:endParaRPr>
          </a:p>
        </p:txBody>
      </p:sp>
      <p:sp>
        <p:nvSpPr>
          <p:cNvPr id="45060"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33581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7E543D3-403F-4C1E-A331-A436A4F2574F}" type="slidenum">
              <a:rPr lang="en-GB" altLang="en-US" sz="1400" smtClean="0"/>
              <a:pPr>
                <a:spcBef>
                  <a:spcPct val="0"/>
                </a:spcBef>
                <a:buClrTx/>
                <a:buFontTx/>
                <a:buNone/>
              </a:pPr>
              <a:t>27</a:t>
            </a:fld>
            <a:endParaRPr lang="en-GB" altLang="en-US" sz="1400" smtClean="0"/>
          </a:p>
        </p:txBody>
      </p:sp>
      <p:sp>
        <p:nvSpPr>
          <p:cNvPr id="4710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E33E838-4382-41A6-85AB-E82801600F3C}" type="slidenum">
              <a:rPr lang="en-GB" altLang="en-US" sz="1400">
                <a:cs typeface="Segoe UI" panose="020B0502040204020203" pitchFamily="34" charset="0"/>
              </a:rPr>
              <a:pPr algn="r" eaLnBrk="1">
                <a:lnSpc>
                  <a:spcPct val="95000"/>
                </a:lnSpc>
                <a:spcBef>
                  <a:spcPct val="0"/>
                </a:spcBef>
                <a:buClrTx/>
                <a:buFontTx/>
                <a:buNone/>
              </a:pPr>
              <a:t>27</a:t>
            </a:fld>
            <a:endParaRPr lang="en-GB" altLang="en-US" sz="1400">
              <a:cs typeface="Segoe UI" panose="020B0502040204020203" pitchFamily="34" charset="0"/>
            </a:endParaRPr>
          </a:p>
        </p:txBody>
      </p:sp>
      <p:sp>
        <p:nvSpPr>
          <p:cNvPr id="47108"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9"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581836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4D37EB0-18E5-4ECA-A8D9-E319243AF50C}" type="slidenum">
              <a:rPr lang="en-GB" altLang="en-US" sz="1400" smtClean="0"/>
              <a:pPr>
                <a:spcBef>
                  <a:spcPct val="0"/>
                </a:spcBef>
                <a:buClrTx/>
                <a:buFontTx/>
                <a:buNone/>
              </a:pPr>
              <a:t>28</a:t>
            </a:fld>
            <a:endParaRPr lang="en-GB" altLang="en-US" sz="1400" smtClean="0"/>
          </a:p>
        </p:txBody>
      </p:sp>
      <p:sp>
        <p:nvSpPr>
          <p:cNvPr id="4915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F64E96C-8D8C-45C6-AC93-025D5541A3A2}" type="slidenum">
              <a:rPr lang="en-GB" altLang="en-US" sz="1400">
                <a:cs typeface="Segoe UI" panose="020B0502040204020203" pitchFamily="34" charset="0"/>
              </a:rPr>
              <a:pPr algn="r" eaLnBrk="1">
                <a:lnSpc>
                  <a:spcPct val="95000"/>
                </a:lnSpc>
                <a:spcBef>
                  <a:spcPct val="0"/>
                </a:spcBef>
                <a:buClrTx/>
                <a:buFontTx/>
                <a:buNone/>
              </a:pPr>
              <a:t>28</a:t>
            </a:fld>
            <a:endParaRPr lang="en-GB" altLang="en-US" sz="1400">
              <a:cs typeface="Segoe UI" panose="020B0502040204020203" pitchFamily="34" charset="0"/>
            </a:endParaRPr>
          </a:p>
        </p:txBody>
      </p:sp>
      <p:sp>
        <p:nvSpPr>
          <p:cNvPr id="49156"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681218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9BF5554-546E-47CD-A140-4CB29CD1A7B6}" type="slidenum">
              <a:rPr lang="en-GB" altLang="en-US" sz="1400" smtClean="0"/>
              <a:pPr>
                <a:spcBef>
                  <a:spcPct val="0"/>
                </a:spcBef>
                <a:buClrTx/>
                <a:buFontTx/>
                <a:buNone/>
              </a:pPr>
              <a:t>29</a:t>
            </a:fld>
            <a:endParaRPr lang="en-GB" altLang="en-US" sz="1400" smtClean="0"/>
          </a:p>
        </p:txBody>
      </p:sp>
      <p:sp>
        <p:nvSpPr>
          <p:cNvPr id="5120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CA0CA4A-A2B0-4B23-A670-328032813CA4}" type="slidenum">
              <a:rPr lang="en-GB" altLang="en-US" sz="1400">
                <a:cs typeface="Segoe UI" panose="020B0502040204020203" pitchFamily="34" charset="0"/>
              </a:rPr>
              <a:pPr algn="r" eaLnBrk="1">
                <a:lnSpc>
                  <a:spcPct val="95000"/>
                </a:lnSpc>
                <a:spcBef>
                  <a:spcPct val="0"/>
                </a:spcBef>
                <a:buClrTx/>
                <a:buFontTx/>
                <a:buNone/>
              </a:pPr>
              <a:t>29</a:t>
            </a:fld>
            <a:endParaRPr lang="en-GB" altLang="en-US" sz="1400">
              <a:cs typeface="Segoe UI" panose="020B0502040204020203" pitchFamily="34" charset="0"/>
            </a:endParaRPr>
          </a:p>
        </p:txBody>
      </p:sp>
      <p:sp>
        <p:nvSpPr>
          <p:cNvPr id="51204"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5"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105366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90C6CAD-6117-4D41-B81C-6B588ABC47AB}" type="slidenum">
              <a:rPr lang="en-GB" altLang="en-US" sz="1400" smtClean="0"/>
              <a:pPr>
                <a:spcBef>
                  <a:spcPct val="0"/>
                </a:spcBef>
                <a:buClrTx/>
                <a:buFontTx/>
                <a:buNone/>
              </a:pPr>
              <a:t>30</a:t>
            </a:fld>
            <a:endParaRPr lang="en-GB" altLang="en-US" sz="1400" smtClean="0"/>
          </a:p>
        </p:txBody>
      </p:sp>
      <p:sp>
        <p:nvSpPr>
          <p:cNvPr id="5325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98D7EDB-904D-4A53-A97D-E615A18231A9}" type="slidenum">
              <a:rPr lang="en-GB" altLang="en-US" sz="1400">
                <a:cs typeface="Segoe UI" panose="020B0502040204020203" pitchFamily="34" charset="0"/>
              </a:rPr>
              <a:pPr algn="r" eaLnBrk="1">
                <a:lnSpc>
                  <a:spcPct val="95000"/>
                </a:lnSpc>
                <a:spcBef>
                  <a:spcPct val="0"/>
                </a:spcBef>
                <a:buClrTx/>
                <a:buFontTx/>
                <a:buNone/>
              </a:pPr>
              <a:t>30</a:t>
            </a:fld>
            <a:endParaRPr lang="en-GB" altLang="en-US" sz="1400">
              <a:cs typeface="Segoe UI" panose="020B0502040204020203" pitchFamily="34" charset="0"/>
            </a:endParaRPr>
          </a:p>
        </p:txBody>
      </p:sp>
      <p:sp>
        <p:nvSpPr>
          <p:cNvPr id="53252"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3"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14082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1A67770-7A32-4625-AC56-289957CD7B0A}" type="slidenum">
              <a:rPr lang="en-GB" altLang="en-US" sz="1400" smtClean="0"/>
              <a:pPr>
                <a:spcBef>
                  <a:spcPct val="0"/>
                </a:spcBef>
                <a:buClrTx/>
                <a:buFontTx/>
                <a:buNone/>
              </a:pPr>
              <a:t>31</a:t>
            </a:fld>
            <a:endParaRPr lang="en-GB" altLang="en-US" sz="1400" smtClean="0"/>
          </a:p>
        </p:txBody>
      </p:sp>
      <p:sp>
        <p:nvSpPr>
          <p:cNvPr id="5529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B1E9E9E-DA6D-4190-B5BE-C6643DFE596A}" type="slidenum">
              <a:rPr lang="en-GB" altLang="en-US" sz="1400">
                <a:cs typeface="Segoe UI" panose="020B0502040204020203" pitchFamily="34" charset="0"/>
              </a:rPr>
              <a:pPr algn="r" eaLnBrk="1">
                <a:lnSpc>
                  <a:spcPct val="95000"/>
                </a:lnSpc>
                <a:spcBef>
                  <a:spcPct val="0"/>
                </a:spcBef>
                <a:buClrTx/>
                <a:buFontTx/>
                <a:buNone/>
              </a:pPr>
              <a:t>31</a:t>
            </a:fld>
            <a:endParaRPr lang="en-GB" altLang="en-US" sz="1400">
              <a:cs typeface="Segoe UI" panose="020B0502040204020203" pitchFamily="34" charset="0"/>
            </a:endParaRPr>
          </a:p>
        </p:txBody>
      </p:sp>
      <p:sp>
        <p:nvSpPr>
          <p:cNvPr id="55300"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1"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272324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CC730F1-FBDF-43FD-9718-6E2BFC524B3C}" type="slidenum">
              <a:rPr lang="en-GB" altLang="en-US" sz="1400" smtClean="0"/>
              <a:pPr>
                <a:spcBef>
                  <a:spcPct val="0"/>
                </a:spcBef>
                <a:buClrTx/>
                <a:buFontTx/>
                <a:buNone/>
              </a:pPr>
              <a:t>33</a:t>
            </a:fld>
            <a:endParaRPr lang="en-GB" altLang="en-US" sz="1400" smtClean="0"/>
          </a:p>
        </p:txBody>
      </p:sp>
      <p:sp>
        <p:nvSpPr>
          <p:cNvPr id="5734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779BE0A-C510-49B1-9603-C36E61005714}" type="slidenum">
              <a:rPr lang="en-GB" altLang="en-US" sz="1400">
                <a:cs typeface="Segoe UI" panose="020B0502040204020203" pitchFamily="34" charset="0"/>
              </a:rPr>
              <a:pPr algn="r" eaLnBrk="1">
                <a:lnSpc>
                  <a:spcPct val="95000"/>
                </a:lnSpc>
                <a:spcBef>
                  <a:spcPct val="0"/>
                </a:spcBef>
                <a:buClrTx/>
                <a:buFontTx/>
                <a:buNone/>
              </a:pPr>
              <a:t>33</a:t>
            </a:fld>
            <a:endParaRPr lang="en-GB" altLang="en-US" sz="1400">
              <a:cs typeface="Segoe UI" panose="020B0502040204020203" pitchFamily="34" charset="0"/>
            </a:endParaRPr>
          </a:p>
        </p:txBody>
      </p:sp>
      <p:sp>
        <p:nvSpPr>
          <p:cNvPr id="57348"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9"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59519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0BE4771-9415-4515-8698-3E122EE54A59}" type="slidenum">
              <a:rPr lang="en-GB" altLang="en-US" sz="1400" smtClean="0"/>
              <a:pPr>
                <a:spcBef>
                  <a:spcPct val="0"/>
                </a:spcBef>
                <a:buClrTx/>
                <a:buFontTx/>
                <a:buNone/>
              </a:pPr>
              <a:t>3</a:t>
            </a:fld>
            <a:endParaRPr lang="en-GB" altLang="en-US" sz="1400" smtClean="0"/>
          </a:p>
        </p:txBody>
      </p:sp>
      <p:sp>
        <p:nvSpPr>
          <p:cNvPr id="819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B2C1C64-6F78-4186-BB43-5F8798828864}" type="slidenum">
              <a:rPr lang="en-GB" altLang="en-US" sz="1400">
                <a:cs typeface="Segoe UI" panose="020B0502040204020203" pitchFamily="34" charset="0"/>
              </a:rPr>
              <a:pPr algn="r" eaLnBrk="1">
                <a:lnSpc>
                  <a:spcPct val="95000"/>
                </a:lnSpc>
                <a:spcBef>
                  <a:spcPct val="0"/>
                </a:spcBef>
                <a:buClrTx/>
                <a:buFontTx/>
                <a:buNone/>
              </a:pPr>
              <a:t>3</a:t>
            </a:fld>
            <a:endParaRPr lang="en-GB" altLang="en-US" sz="1400">
              <a:cs typeface="Segoe UI" panose="020B0502040204020203" pitchFamily="34" charset="0"/>
            </a:endParaRPr>
          </a:p>
        </p:txBody>
      </p:sp>
      <p:sp>
        <p:nvSpPr>
          <p:cNvPr id="8196"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7"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9853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8A696A1-5010-4957-9B29-3F01E17962B3}" type="slidenum">
              <a:rPr lang="en-GB" altLang="en-US" sz="1400" smtClean="0"/>
              <a:pPr>
                <a:spcBef>
                  <a:spcPct val="0"/>
                </a:spcBef>
                <a:buClrTx/>
                <a:buFontTx/>
                <a:buNone/>
              </a:pPr>
              <a:t>34</a:t>
            </a:fld>
            <a:endParaRPr lang="en-GB" altLang="en-US" sz="1400" smtClean="0"/>
          </a:p>
        </p:txBody>
      </p:sp>
      <p:sp>
        <p:nvSpPr>
          <p:cNvPr id="5939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A805BCA-48F0-4810-9D15-DDB06E0EAFCF}" type="slidenum">
              <a:rPr lang="en-GB" altLang="en-US" sz="1400">
                <a:cs typeface="Segoe UI" panose="020B0502040204020203" pitchFamily="34" charset="0"/>
              </a:rPr>
              <a:pPr algn="r" eaLnBrk="1">
                <a:lnSpc>
                  <a:spcPct val="95000"/>
                </a:lnSpc>
                <a:spcBef>
                  <a:spcPct val="0"/>
                </a:spcBef>
                <a:buClrTx/>
                <a:buFontTx/>
                <a:buNone/>
              </a:pPr>
              <a:t>34</a:t>
            </a:fld>
            <a:endParaRPr lang="en-GB" altLang="en-US" sz="1400">
              <a:cs typeface="Segoe UI" panose="020B0502040204020203" pitchFamily="34" charset="0"/>
            </a:endParaRPr>
          </a:p>
        </p:txBody>
      </p:sp>
      <p:sp>
        <p:nvSpPr>
          <p:cNvPr id="59396"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7"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78454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3AC7C26-6139-4A53-80C8-14B575BA81F1}" type="slidenum">
              <a:rPr lang="en-GB" altLang="en-US" sz="1400" smtClean="0"/>
              <a:pPr>
                <a:spcBef>
                  <a:spcPct val="0"/>
                </a:spcBef>
                <a:buClrTx/>
                <a:buFontTx/>
                <a:buNone/>
              </a:pPr>
              <a:t>7</a:t>
            </a:fld>
            <a:endParaRPr lang="en-GB" altLang="en-US" sz="1400" smtClean="0"/>
          </a:p>
        </p:txBody>
      </p:sp>
      <p:sp>
        <p:nvSpPr>
          <p:cNvPr id="1024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1C9639C-E447-430F-88EA-89B1F361F0D3}" type="slidenum">
              <a:rPr lang="en-GB" altLang="en-US" sz="1400">
                <a:cs typeface="Segoe UI" panose="020B0502040204020203" pitchFamily="34" charset="0"/>
              </a:rPr>
              <a:pPr algn="r" eaLnBrk="1">
                <a:lnSpc>
                  <a:spcPct val="95000"/>
                </a:lnSpc>
                <a:spcBef>
                  <a:spcPct val="0"/>
                </a:spcBef>
                <a:buClrTx/>
                <a:buFontTx/>
                <a:buNone/>
              </a:pPr>
              <a:t>7</a:t>
            </a:fld>
            <a:endParaRPr lang="en-GB" altLang="en-US" sz="1400">
              <a:cs typeface="Segoe UI" panose="020B0502040204020203" pitchFamily="34" charset="0"/>
            </a:endParaRPr>
          </a:p>
        </p:txBody>
      </p:sp>
      <p:sp>
        <p:nvSpPr>
          <p:cNvPr id="10244"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2808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0E50123-AF4F-427A-85AF-3772A3EFDF9C}" type="slidenum">
              <a:rPr lang="en-GB" altLang="en-US" sz="1400" smtClean="0"/>
              <a:pPr>
                <a:spcBef>
                  <a:spcPct val="0"/>
                </a:spcBef>
                <a:buClrTx/>
                <a:buFontTx/>
                <a:buNone/>
              </a:pPr>
              <a:t>8</a:t>
            </a:fld>
            <a:endParaRPr lang="en-GB" altLang="en-US" sz="1400" smtClean="0"/>
          </a:p>
        </p:txBody>
      </p:sp>
      <p:sp>
        <p:nvSpPr>
          <p:cNvPr id="1229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A67330A-EBB2-40E3-AD58-AA4957FBC275}" type="slidenum">
              <a:rPr lang="en-GB" altLang="en-US" sz="1400">
                <a:cs typeface="Segoe UI" panose="020B0502040204020203" pitchFamily="34" charset="0"/>
              </a:rPr>
              <a:pPr algn="r" eaLnBrk="1">
                <a:lnSpc>
                  <a:spcPct val="95000"/>
                </a:lnSpc>
                <a:spcBef>
                  <a:spcPct val="0"/>
                </a:spcBef>
                <a:buClrTx/>
                <a:buFontTx/>
                <a:buNone/>
              </a:pPr>
              <a:t>8</a:t>
            </a:fld>
            <a:endParaRPr lang="en-GB" altLang="en-US" sz="1400">
              <a:cs typeface="Segoe UI" panose="020B0502040204020203" pitchFamily="34" charset="0"/>
            </a:endParaRPr>
          </a:p>
        </p:txBody>
      </p:sp>
      <p:sp>
        <p:nvSpPr>
          <p:cNvPr id="12292"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3"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57656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030167D-E910-4C7F-BCA2-5E598637E7C7}" type="slidenum">
              <a:rPr lang="en-GB" altLang="en-US" sz="1400" smtClean="0"/>
              <a:pPr>
                <a:spcBef>
                  <a:spcPct val="0"/>
                </a:spcBef>
                <a:buClrTx/>
                <a:buFontTx/>
                <a:buNone/>
              </a:pPr>
              <a:t>9</a:t>
            </a:fld>
            <a:endParaRPr lang="en-GB" altLang="en-US" sz="1400" smtClean="0"/>
          </a:p>
        </p:txBody>
      </p:sp>
      <p:sp>
        <p:nvSpPr>
          <p:cNvPr id="1433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3714CCC-45CF-4B26-888F-9A5A6DEE75C5}" type="slidenum">
              <a:rPr lang="en-GB" altLang="en-US" sz="1400">
                <a:cs typeface="Segoe UI" panose="020B0502040204020203" pitchFamily="34" charset="0"/>
              </a:rPr>
              <a:pPr algn="r" eaLnBrk="1">
                <a:lnSpc>
                  <a:spcPct val="95000"/>
                </a:lnSpc>
                <a:spcBef>
                  <a:spcPct val="0"/>
                </a:spcBef>
                <a:buClrTx/>
                <a:buFontTx/>
                <a:buNone/>
              </a:pPr>
              <a:t>9</a:t>
            </a:fld>
            <a:endParaRPr lang="en-GB" altLang="en-US" sz="1400">
              <a:cs typeface="Segoe UI" panose="020B0502040204020203" pitchFamily="34" charset="0"/>
            </a:endParaRPr>
          </a:p>
        </p:txBody>
      </p:sp>
      <p:sp>
        <p:nvSpPr>
          <p:cNvPr id="14340"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t>http://upload.wikimedia.org/wikipedia/commons/thumb/3/39/Acoustic_weighting_curves_%281%29.svg/400px-Acoustic_weighting_curves_%281%29.svg.png</a:t>
            </a:r>
          </a:p>
          <a:p>
            <a:pPr>
              <a:spcBef>
                <a:spcPts val="450"/>
              </a:spcBef>
              <a:buClrTx/>
              <a:buFontTx/>
              <a:buNone/>
            </a:pPr>
            <a:r>
              <a:rPr lang="en-GB" altLang="en-US"/>
              <a:t>http://upload.wikimedia.org/wikipedia/commons/thumb/4/47/Lindos1.svg/400px-Lindos1.svg.png</a:t>
            </a:r>
          </a:p>
        </p:txBody>
      </p:sp>
    </p:spTree>
    <p:extLst>
      <p:ext uri="{BB962C8B-B14F-4D97-AF65-F5344CB8AC3E}">
        <p14:creationId xmlns:p14="http://schemas.microsoft.com/office/powerpoint/2010/main" val="314613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8B2CFE9-97F9-46AB-895E-A90B4F49F812}" type="slidenum">
              <a:rPr lang="en-GB" altLang="en-US" sz="1400" smtClean="0"/>
              <a:pPr>
                <a:spcBef>
                  <a:spcPct val="0"/>
                </a:spcBef>
                <a:buClrTx/>
                <a:buFontTx/>
                <a:buNone/>
              </a:pPr>
              <a:t>10</a:t>
            </a:fld>
            <a:endParaRPr lang="en-GB" altLang="en-US" sz="1400" smtClean="0"/>
          </a:p>
        </p:txBody>
      </p:sp>
      <p:sp>
        <p:nvSpPr>
          <p:cNvPr id="1638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64E474A-7562-4CBA-887F-0517E3C04C3D}" type="slidenum">
              <a:rPr lang="en-GB" altLang="en-US" sz="1400">
                <a:cs typeface="Segoe UI" panose="020B0502040204020203" pitchFamily="34" charset="0"/>
              </a:rPr>
              <a:pPr algn="r" eaLnBrk="1">
                <a:lnSpc>
                  <a:spcPct val="95000"/>
                </a:lnSpc>
                <a:spcBef>
                  <a:spcPct val="0"/>
                </a:spcBef>
                <a:buClrTx/>
                <a:buFontTx/>
                <a:buNone/>
              </a:pPr>
              <a:t>10</a:t>
            </a:fld>
            <a:endParaRPr lang="en-GB" altLang="en-US" sz="1400">
              <a:cs typeface="Segoe UI" panose="020B0502040204020203" pitchFamily="34" charset="0"/>
            </a:endParaRPr>
          </a:p>
        </p:txBody>
      </p:sp>
      <p:sp>
        <p:nvSpPr>
          <p:cNvPr id="16388"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38619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1BEBE00-EBA4-4B43-9997-32D8360DC386}" type="slidenum">
              <a:rPr lang="en-GB" altLang="en-US" sz="1400" smtClean="0"/>
              <a:pPr>
                <a:spcBef>
                  <a:spcPct val="0"/>
                </a:spcBef>
                <a:buClrTx/>
                <a:buFontTx/>
                <a:buNone/>
              </a:pPr>
              <a:t>11</a:t>
            </a:fld>
            <a:endParaRPr lang="en-GB" altLang="en-US" sz="1400" smtClean="0"/>
          </a:p>
        </p:txBody>
      </p:sp>
      <p:sp>
        <p:nvSpPr>
          <p:cNvPr id="1843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3A35314-8D0B-40F6-9507-4CC0760B5AFD}" type="slidenum">
              <a:rPr lang="en-GB" altLang="en-US" sz="1400">
                <a:cs typeface="Segoe UI" panose="020B0502040204020203" pitchFamily="34" charset="0"/>
              </a:rPr>
              <a:pPr algn="r" eaLnBrk="1">
                <a:lnSpc>
                  <a:spcPct val="95000"/>
                </a:lnSpc>
                <a:spcBef>
                  <a:spcPct val="0"/>
                </a:spcBef>
                <a:buClrTx/>
                <a:buFontTx/>
                <a:buNone/>
              </a:pPr>
              <a:t>11</a:t>
            </a:fld>
            <a:endParaRPr lang="en-GB" altLang="en-US" sz="1400">
              <a:cs typeface="Segoe UI" panose="020B0502040204020203" pitchFamily="34" charset="0"/>
            </a:endParaRPr>
          </a:p>
        </p:txBody>
      </p:sp>
      <p:sp>
        <p:nvSpPr>
          <p:cNvPr id="18436"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24846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5CAB5B9-E68A-4F2F-BFA7-01D9C0F6B9B8}" type="slidenum">
              <a:rPr lang="en-GB" altLang="en-US" sz="1400" smtClean="0"/>
              <a:pPr>
                <a:spcBef>
                  <a:spcPct val="0"/>
                </a:spcBef>
                <a:buClrTx/>
                <a:buFontTx/>
                <a:buNone/>
              </a:pPr>
              <a:t>12</a:t>
            </a:fld>
            <a:endParaRPr lang="en-GB" altLang="en-US" sz="1400" smtClean="0"/>
          </a:p>
        </p:txBody>
      </p:sp>
      <p:sp>
        <p:nvSpPr>
          <p:cNvPr id="2048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3361AE0-DD73-44EC-8E86-A32B41998518}" type="slidenum">
              <a:rPr lang="en-GB" altLang="en-US" sz="1400">
                <a:cs typeface="Segoe UI" panose="020B0502040204020203" pitchFamily="34" charset="0"/>
              </a:rPr>
              <a:pPr algn="r" eaLnBrk="1">
                <a:lnSpc>
                  <a:spcPct val="95000"/>
                </a:lnSpc>
                <a:spcBef>
                  <a:spcPct val="0"/>
                </a:spcBef>
                <a:buClrTx/>
                <a:buFontTx/>
                <a:buNone/>
              </a:pPr>
              <a:t>12</a:t>
            </a:fld>
            <a:endParaRPr lang="en-GB" altLang="en-US" sz="1400">
              <a:cs typeface="Segoe UI" panose="020B0502040204020203" pitchFamily="34" charset="0"/>
            </a:endParaRPr>
          </a:p>
        </p:txBody>
      </p:sp>
      <p:sp>
        <p:nvSpPr>
          <p:cNvPr id="20484" name="Rectangle 2"/>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Text Box 3"/>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6711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E74FAD81-F938-4C76-87B0-165099AAB9FD}" type="slidenum">
              <a:rPr lang="en-GB" altLang="en-US"/>
              <a:pPr>
                <a:defRPr/>
              </a:pPr>
              <a:t>‹#›</a:t>
            </a:fld>
            <a:endParaRPr lang="en-GB" altLang="en-US"/>
          </a:p>
        </p:txBody>
      </p:sp>
    </p:spTree>
    <p:extLst>
      <p:ext uri="{BB962C8B-B14F-4D97-AF65-F5344CB8AC3E}">
        <p14:creationId xmlns:p14="http://schemas.microsoft.com/office/powerpoint/2010/main" val="24566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81B919CB-2AC9-471C-8E1D-2C8769BD8B46}" type="slidenum">
              <a:rPr lang="en-GB" altLang="en-US"/>
              <a:pPr>
                <a:defRPr/>
              </a:pPr>
              <a:t>‹#›</a:t>
            </a:fld>
            <a:endParaRPr lang="en-GB" altLang="en-US"/>
          </a:p>
        </p:txBody>
      </p:sp>
    </p:spTree>
    <p:extLst>
      <p:ext uri="{BB962C8B-B14F-4D97-AF65-F5344CB8AC3E}">
        <p14:creationId xmlns:p14="http://schemas.microsoft.com/office/powerpoint/2010/main" val="226921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255588"/>
            <a:ext cx="2265362" cy="60309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255588"/>
            <a:ext cx="6648450" cy="6030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7313C3C6-EFC6-488A-9BFD-07FC9158A04E}" type="slidenum">
              <a:rPr lang="en-GB" altLang="en-US"/>
              <a:pPr>
                <a:defRPr/>
              </a:pPr>
              <a:t>‹#›</a:t>
            </a:fld>
            <a:endParaRPr lang="en-GB" altLang="en-US"/>
          </a:p>
        </p:txBody>
      </p:sp>
    </p:spTree>
    <p:extLst>
      <p:ext uri="{BB962C8B-B14F-4D97-AF65-F5344CB8AC3E}">
        <p14:creationId xmlns:p14="http://schemas.microsoft.com/office/powerpoint/2010/main" val="329662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504031" y="6884204"/>
            <a:ext cx="2352146" cy="524977"/>
          </a:xfrm>
          <a:prstGeom prst="rect">
            <a:avLst/>
          </a:prstGeom>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xfrm>
            <a:off x="3444214" y="6884204"/>
            <a:ext cx="3192198" cy="524977"/>
          </a:xfrm>
          <a:prstGeom prst="rect">
            <a:avLst/>
          </a:prstGeom>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D841A5EF-D6F2-4995-9EA8-5D7318B2120F}" type="slidenum">
              <a:rPr lang="en-GB" altLang="en-US"/>
              <a:pPr>
                <a:defRPr/>
              </a:pPr>
              <a:t>‹#›</a:t>
            </a:fld>
            <a:endParaRPr lang="en-GB" altLang="en-US"/>
          </a:p>
        </p:txBody>
      </p:sp>
    </p:spTree>
    <p:extLst>
      <p:ext uri="{BB962C8B-B14F-4D97-AF65-F5344CB8AC3E}">
        <p14:creationId xmlns:p14="http://schemas.microsoft.com/office/powerpoint/2010/main" val="369866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46D5E2A8-02C4-43FF-B3A7-382200C2DD93}" type="slidenum">
              <a:rPr lang="en-GB" altLang="en-US"/>
              <a:pPr>
                <a:defRPr/>
              </a:pPr>
              <a:t>‹#›</a:t>
            </a:fld>
            <a:endParaRPr lang="en-GB" altLang="en-US"/>
          </a:p>
        </p:txBody>
      </p:sp>
    </p:spTree>
    <p:extLst>
      <p:ext uri="{BB962C8B-B14F-4D97-AF65-F5344CB8AC3E}">
        <p14:creationId xmlns:p14="http://schemas.microsoft.com/office/powerpoint/2010/main" val="186786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A95C6D1E-33CE-4017-BCA0-7EEEEE5697C6}" type="slidenum">
              <a:rPr lang="en-GB" altLang="en-US"/>
              <a:pPr>
                <a:defRPr/>
              </a:pPr>
              <a:t>‹#›</a:t>
            </a:fld>
            <a:endParaRPr lang="en-GB" altLang="en-US"/>
          </a:p>
        </p:txBody>
      </p:sp>
    </p:spTree>
    <p:extLst>
      <p:ext uri="{BB962C8B-B14F-4D97-AF65-F5344CB8AC3E}">
        <p14:creationId xmlns:p14="http://schemas.microsoft.com/office/powerpoint/2010/main" val="94790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4356100"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1738" y="1768475"/>
            <a:ext cx="4356100"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717A23BA-D707-46D1-B4F4-A894FB551E4B}" type="slidenum">
              <a:rPr lang="en-GB" altLang="en-US"/>
              <a:pPr>
                <a:defRPr/>
              </a:pPr>
              <a:t>‹#›</a:t>
            </a:fld>
            <a:endParaRPr lang="en-GB" altLang="en-US"/>
          </a:p>
        </p:txBody>
      </p:sp>
    </p:spTree>
    <p:extLst>
      <p:ext uri="{BB962C8B-B14F-4D97-AF65-F5344CB8AC3E}">
        <p14:creationId xmlns:p14="http://schemas.microsoft.com/office/powerpoint/2010/main" val="27116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23820848-F702-401C-A219-4EFD2EAFD780}" type="slidenum">
              <a:rPr lang="en-GB" altLang="en-US"/>
              <a:pPr>
                <a:defRPr/>
              </a:pPr>
              <a:t>‹#›</a:t>
            </a:fld>
            <a:endParaRPr lang="en-GB" altLang="en-US"/>
          </a:p>
        </p:txBody>
      </p:sp>
    </p:spTree>
    <p:extLst>
      <p:ext uri="{BB962C8B-B14F-4D97-AF65-F5344CB8AC3E}">
        <p14:creationId xmlns:p14="http://schemas.microsoft.com/office/powerpoint/2010/main" val="149088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43680F5F-31BB-45D0-B0CD-E4B2C64BC884}" type="slidenum">
              <a:rPr lang="en-GB" altLang="en-US"/>
              <a:pPr>
                <a:defRPr/>
              </a:pPr>
              <a:t>‹#›</a:t>
            </a:fld>
            <a:endParaRPr lang="en-GB" altLang="en-US"/>
          </a:p>
        </p:txBody>
      </p:sp>
    </p:spTree>
    <p:extLst>
      <p:ext uri="{BB962C8B-B14F-4D97-AF65-F5344CB8AC3E}">
        <p14:creationId xmlns:p14="http://schemas.microsoft.com/office/powerpoint/2010/main" val="172571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BD704D5-53BD-4D92-916A-CFBF263D0415}" type="slidenum">
              <a:rPr lang="en-GB" altLang="en-US"/>
              <a:pPr>
                <a:defRPr/>
              </a:pPr>
              <a:t>‹#›</a:t>
            </a:fld>
            <a:endParaRPr lang="en-GB" altLang="en-US"/>
          </a:p>
        </p:txBody>
      </p:sp>
    </p:spTree>
    <p:extLst>
      <p:ext uri="{BB962C8B-B14F-4D97-AF65-F5344CB8AC3E}">
        <p14:creationId xmlns:p14="http://schemas.microsoft.com/office/powerpoint/2010/main" val="204863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F86416B-C2AC-400F-8B89-BEA12CE05D8B}" type="slidenum">
              <a:rPr lang="en-GB" altLang="en-US"/>
              <a:pPr>
                <a:defRPr/>
              </a:pPr>
              <a:t>‹#›</a:t>
            </a:fld>
            <a:endParaRPr lang="en-GB" altLang="en-US"/>
          </a:p>
        </p:txBody>
      </p:sp>
    </p:spTree>
    <p:extLst>
      <p:ext uri="{BB962C8B-B14F-4D97-AF65-F5344CB8AC3E}">
        <p14:creationId xmlns:p14="http://schemas.microsoft.com/office/powerpoint/2010/main" val="200256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81A4465-47D6-45D0-B8D5-74CF7C25586E}" type="slidenum">
              <a:rPr lang="en-GB" altLang="en-US"/>
              <a:pPr>
                <a:defRPr/>
              </a:pPr>
              <a:t>‹#›</a:t>
            </a:fld>
            <a:endParaRPr lang="en-GB" altLang="en-US"/>
          </a:p>
        </p:txBody>
      </p:sp>
    </p:spTree>
    <p:extLst>
      <p:ext uri="{BB962C8B-B14F-4D97-AF65-F5344CB8AC3E}">
        <p14:creationId xmlns:p14="http://schemas.microsoft.com/office/powerpoint/2010/main" val="360549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255588"/>
            <a:ext cx="9066212"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8864600"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8" name="Text Box 3"/>
          <p:cNvSpPr txBox="1">
            <a:spLocks noChangeArrowheads="1"/>
          </p:cNvSpPr>
          <p:nvPr/>
        </p:nvSpPr>
        <p:spPr bwMode="auto">
          <a:xfrm>
            <a:off x="503238" y="688657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448050" y="6886575"/>
            <a:ext cx="31924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722788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pPr>
              <a:defRPr/>
            </a:pPr>
            <a:fld id="{2B3F26A8-30A6-43ED-8FD8-3CC32CB83CA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2pPr>
      <a:lvl3pPr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3pPr>
      <a:lvl4pPr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4pPr>
      <a:lvl5pPr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5pPr>
      <a:lvl6pPr marL="2514600" indent="-228600"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6pPr>
      <a:lvl7pPr marL="2971800" indent="-228600"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7pPr>
      <a:lvl8pPr marL="3429000" indent="-228600"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8pPr>
      <a:lvl9pPr marL="3886200" indent="-228600" algn="ctr" defTabSz="449263" rtl="0" eaLnBrk="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9pPr>
    </p:titleStyle>
    <p:bodyStyle>
      <a:lvl1pPr marL="342900" indent="-342900" algn="l" defTabSz="449263" rtl="0" eaLnBrk="0" fontAlgn="base" hangingPunct="0">
        <a:lnSpc>
          <a:spcPct val="101000"/>
        </a:lnSpc>
        <a:spcBef>
          <a:spcPct val="0"/>
        </a:spcBef>
        <a:spcAft>
          <a:spcPts val="14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101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101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1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schnupp@dpag.ox.ac.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auditoryneuroscience.com/acoustics/clinical_audiogram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mustelid.physiol.ox.ac.uk/drupal/?q=prosthetics/noise_vocoded_speech" TargetMode="Externa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auditoryneuroscience.com/prosthetics/music" TargetMode="External"/><Relationship Id="rId5" Type="http://schemas.openxmlformats.org/officeDocument/2006/relationships/audio" Target="../media/audio4.wav"/><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uditoryneuroscience.com/pure-tone-audiogra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22294" y="1321450"/>
            <a:ext cx="8806446" cy="1552021"/>
          </a:xfrm>
          <a:noFill/>
          <a:extLst>
            <a:ext uri="{91240B29-F687-4F45-9708-019B960494DF}">
              <a14:hiddenLine xmlns:a14="http://schemas.microsoft.com/office/drawing/2010/main" w="9525">
                <a:solidFill>
                  <a:srgbClr val="000000"/>
                </a:solidFill>
                <a:round/>
                <a:headEnd/>
                <a:tailEnd/>
              </a14:hiddenLine>
            </a:ext>
          </a:extLst>
        </p:spPr>
        <p:txBody>
          <a:bodyPr vert="horz" wrap="square" lIns="99197" tIns="51583" rIns="99197" bIns="51583" numCol="1" anchor="b" anchorCtr="1" compatLnSpc="1">
            <a:prstTxWarp prst="textNoShape">
              <a:avLst/>
            </a:prstTxWarp>
          </a:bodyPr>
          <a:lstStyle/>
          <a:p>
            <a:pPr algn="l" eaLnBrk="1">
              <a:lnSpc>
                <a:spcPct val="93000"/>
              </a:lnSpc>
              <a:buClrTx/>
            </a:pPr>
            <a:r>
              <a:rPr lang="en-GB" altLang="en-US" sz="5400" dirty="0" smtClean="0">
                <a:latin typeface="Arial" panose="020B0604020202020204" pitchFamily="34" charset="0"/>
              </a:rPr>
              <a:t>Hearing Loss, </a:t>
            </a:r>
            <a:br>
              <a:rPr lang="en-GB" altLang="en-US" sz="5400" dirty="0" smtClean="0">
                <a:latin typeface="Arial" panose="020B0604020202020204" pitchFamily="34" charset="0"/>
              </a:rPr>
            </a:br>
            <a:r>
              <a:rPr lang="en-GB" altLang="en-US" sz="5400" dirty="0" smtClean="0">
                <a:latin typeface="Arial" panose="020B0604020202020204" pitchFamily="34" charset="0"/>
              </a:rPr>
              <a:t>Hearing </a:t>
            </a:r>
            <a:r>
              <a:rPr lang="en-GB" altLang="en-US" sz="5400" dirty="0">
                <a:latin typeface="Arial" panose="020B0604020202020204" pitchFamily="34" charset="0"/>
              </a:rPr>
              <a:t>Aids </a:t>
            </a:r>
            <a:r>
              <a:rPr lang="en-GB" altLang="en-US" sz="5400" dirty="0" smtClean="0">
                <a:latin typeface="Arial" panose="020B0604020202020204" pitchFamily="34" charset="0"/>
              </a:rPr>
              <a:t/>
            </a:r>
            <a:br>
              <a:rPr lang="en-GB" altLang="en-US" sz="5400" dirty="0" smtClean="0">
                <a:latin typeface="Arial" panose="020B0604020202020204" pitchFamily="34" charset="0"/>
              </a:rPr>
            </a:br>
            <a:r>
              <a:rPr lang="en-GB" altLang="en-US" sz="5400" dirty="0" smtClean="0">
                <a:latin typeface="Arial" panose="020B0604020202020204" pitchFamily="34" charset="0"/>
              </a:rPr>
              <a:t>and </a:t>
            </a:r>
            <a:r>
              <a:rPr lang="en-GB" altLang="en-US" sz="5400" dirty="0">
                <a:latin typeface="Arial" panose="020B0604020202020204" pitchFamily="34" charset="0"/>
              </a:rPr>
              <a:t>Cochlear Implants</a:t>
            </a:r>
            <a:endParaRPr lang="en-GB" altLang="en-US" sz="5400" dirty="0">
              <a:latin typeface="Arial" panose="020B0604020202020204" pitchFamily="34" charset="0"/>
            </a:endParaRPr>
          </a:p>
        </p:txBody>
      </p:sp>
      <p:sp>
        <p:nvSpPr>
          <p:cNvPr id="4099" name="Rectangle 2"/>
          <p:cNvSpPr>
            <a:spLocks noGrp="1" noChangeArrowheads="1"/>
          </p:cNvSpPr>
          <p:nvPr>
            <p:ph type="subTitle" idx="4294967295"/>
          </p:nvPr>
        </p:nvSpPr>
        <p:spPr>
          <a:xfrm>
            <a:off x="224954" y="4089542"/>
            <a:ext cx="6190583" cy="2944814"/>
          </a:xfrm>
          <a:extLst>
            <a:ext uri="{91240B29-F687-4F45-9708-019B960494DF}">
              <a14:hiddenLine xmlns:a14="http://schemas.microsoft.com/office/drawing/2010/main" w="9525">
                <a:solidFill>
                  <a:srgbClr val="000000"/>
                </a:solidFill>
                <a:round/>
                <a:headEnd/>
                <a:tailEnd/>
              </a14:hiddenLine>
            </a:ext>
          </a:extLst>
        </p:spPr>
        <p:txBody>
          <a:bodyPr vert="horz" wrap="square" lIns="99197" tIns="51583" rIns="99197" bIns="51583" numCol="1" anchor="t" anchorCtr="1" compatLnSpc="1">
            <a:prstTxWarp prst="textNoShape">
              <a:avLst/>
            </a:prstTxWarp>
          </a:bodyPr>
          <a:lstStyle/>
          <a:p>
            <a:pPr marL="0" indent="0" algn="r" hangingPunct="1">
              <a:lnSpc>
                <a:spcPct val="80000"/>
              </a:lnSpc>
              <a:spcBef>
                <a:spcPts val="661"/>
              </a:spcBef>
              <a:tabLst>
                <a:tab pos="0" algn="l"/>
                <a:tab pos="1007838" algn="l"/>
                <a:tab pos="2015677" algn="l"/>
                <a:tab pos="3023515" algn="l"/>
                <a:tab pos="4031354" algn="l"/>
                <a:tab pos="5039193" algn="l"/>
                <a:tab pos="6047032" algn="l"/>
                <a:tab pos="7054871" algn="l"/>
                <a:tab pos="8062709" algn="l"/>
                <a:tab pos="9070548" algn="l"/>
                <a:tab pos="10078386" algn="l"/>
                <a:tab pos="11086225" algn="l"/>
              </a:tabLst>
            </a:pPr>
            <a:r>
              <a:rPr lang="en-GB" altLang="en-US" sz="2646" dirty="0"/>
              <a:t>Auditory </a:t>
            </a:r>
            <a:r>
              <a:rPr lang="en-GB" altLang="en-US" sz="2646" dirty="0" smtClean="0"/>
              <a:t>Neuroscience</a:t>
            </a:r>
            <a:endParaRPr lang="en-GB" altLang="en-US" sz="2646" dirty="0"/>
          </a:p>
          <a:p>
            <a:pPr marL="0" indent="0" algn="r" hangingPunct="1">
              <a:lnSpc>
                <a:spcPct val="80000"/>
              </a:lnSpc>
              <a:tabLst>
                <a:tab pos="0" algn="l"/>
                <a:tab pos="1007838" algn="l"/>
                <a:tab pos="2015677" algn="l"/>
                <a:tab pos="3023515" algn="l"/>
                <a:tab pos="4031354" algn="l"/>
                <a:tab pos="5039193" algn="l"/>
                <a:tab pos="6047032" algn="l"/>
                <a:tab pos="7054871" algn="l"/>
                <a:tab pos="8062709" algn="l"/>
                <a:tab pos="9070548" algn="l"/>
                <a:tab pos="10078386" algn="l"/>
                <a:tab pos="11086225" algn="l"/>
              </a:tabLst>
            </a:pPr>
            <a:endParaRPr lang="en-US" altLang="en-US" dirty="0" smtClean="0"/>
          </a:p>
          <a:p>
            <a:pPr marL="0" indent="0" algn="r" hangingPunct="1">
              <a:lnSpc>
                <a:spcPct val="80000"/>
              </a:lnSpc>
              <a:tabLst>
                <a:tab pos="0" algn="l"/>
                <a:tab pos="1007838" algn="l"/>
                <a:tab pos="2015677" algn="l"/>
                <a:tab pos="3023515" algn="l"/>
                <a:tab pos="4031354" algn="l"/>
                <a:tab pos="5039193" algn="l"/>
                <a:tab pos="6047032" algn="l"/>
                <a:tab pos="7054871" algn="l"/>
                <a:tab pos="8062709" algn="l"/>
                <a:tab pos="9070548" algn="l"/>
                <a:tab pos="10078386" algn="l"/>
                <a:tab pos="11086225" algn="l"/>
              </a:tabLst>
            </a:pPr>
            <a:r>
              <a:rPr lang="en-US" altLang="en-US" dirty="0" smtClean="0"/>
              <a:t>Prof. Jan Schnupp</a:t>
            </a:r>
          </a:p>
          <a:p>
            <a:pPr marL="0" indent="0" algn="r" hangingPunct="1">
              <a:lnSpc>
                <a:spcPct val="80000"/>
              </a:lnSpc>
              <a:tabLst>
                <a:tab pos="0" algn="l"/>
                <a:tab pos="1007838" algn="l"/>
                <a:tab pos="2015677" algn="l"/>
                <a:tab pos="3023515" algn="l"/>
                <a:tab pos="4031354" algn="l"/>
                <a:tab pos="5039193" algn="l"/>
                <a:tab pos="6047032" algn="l"/>
                <a:tab pos="7054871" algn="l"/>
                <a:tab pos="8062709" algn="l"/>
                <a:tab pos="9070548" algn="l"/>
                <a:tab pos="10078386" algn="l"/>
                <a:tab pos="11086225" algn="l"/>
              </a:tabLst>
            </a:pPr>
            <a:r>
              <a:rPr lang="en-US" altLang="en-US" dirty="0" smtClean="0">
                <a:solidFill>
                  <a:srgbClr val="009999"/>
                </a:solidFill>
                <a:hlinkClick r:id="rId3"/>
              </a:rPr>
              <a:t>wschnupp@cityu.edu.hk</a:t>
            </a:r>
            <a:endParaRPr lang="en-US" altLang="en-US" sz="2425" dirty="0"/>
          </a:p>
          <a:p>
            <a:pPr marL="0" indent="0" algn="r" hangingPunct="1">
              <a:lnSpc>
                <a:spcPct val="80000"/>
              </a:lnSpc>
              <a:spcBef>
                <a:spcPts val="661"/>
              </a:spcBef>
              <a:tabLst>
                <a:tab pos="0" algn="l"/>
                <a:tab pos="1007838" algn="l"/>
                <a:tab pos="2015677" algn="l"/>
                <a:tab pos="3023515" algn="l"/>
                <a:tab pos="4031354" algn="l"/>
                <a:tab pos="5039193" algn="l"/>
                <a:tab pos="6047032" algn="l"/>
                <a:tab pos="7054871" algn="l"/>
                <a:tab pos="8062709" algn="l"/>
                <a:tab pos="9070548" algn="l"/>
                <a:tab pos="10078386" algn="l"/>
                <a:tab pos="11086225" algn="l"/>
              </a:tabLst>
            </a:pPr>
            <a:r>
              <a:rPr lang="en-US" altLang="en-US" sz="2425" dirty="0"/>
              <a:t>http://auditoryneuroscience.com</a:t>
            </a:r>
          </a:p>
        </p:txBody>
      </p:sp>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401" y="5060026"/>
            <a:ext cx="3011946" cy="16162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8050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 dB HL (Hearing Level)</a:t>
            </a:r>
          </a:p>
        </p:txBody>
      </p:sp>
      <p:sp>
        <p:nvSpPr>
          <p:cNvPr id="15363" name="Text Box 2"/>
          <p:cNvSpPr txBox="1">
            <a:spLocks noChangeArrowheads="1"/>
          </p:cNvSpPr>
          <p:nvPr/>
        </p:nvSpPr>
        <p:spPr bwMode="auto">
          <a:xfrm>
            <a:off x="647700" y="1619250"/>
            <a:ext cx="8858250" cy="523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81000"/>
              </a:lnSpc>
              <a:buClrTx/>
              <a:buFontTx/>
              <a:buNone/>
            </a:pPr>
            <a:r>
              <a:rPr lang="en-GB" altLang="en-US"/>
              <a:t>Threshold level of auditory sensation measured in a subject or patient, above “expected threshold” for a young, healthy adult.</a:t>
            </a:r>
          </a:p>
          <a:p>
            <a:pPr eaLnBrk="1">
              <a:lnSpc>
                <a:spcPct val="81000"/>
              </a:lnSpc>
              <a:buClrTx/>
              <a:buFontTx/>
              <a:buNone/>
            </a:pPr>
            <a:endParaRPr lang="en-GB" altLang="en-US"/>
          </a:p>
          <a:p>
            <a:pPr eaLnBrk="1">
              <a:lnSpc>
                <a:spcPct val="81000"/>
              </a:lnSpc>
              <a:buClrTx/>
              <a:buFontTx/>
              <a:buNone/>
            </a:pPr>
            <a:r>
              <a:rPr lang="en-GB" altLang="en-US"/>
              <a:t>-10 - 25 dB HL: normal hearing</a:t>
            </a:r>
          </a:p>
          <a:p>
            <a:pPr eaLnBrk="1">
              <a:lnSpc>
                <a:spcPct val="81000"/>
              </a:lnSpc>
              <a:buClrTx/>
              <a:buFontTx/>
              <a:buNone/>
            </a:pPr>
            <a:r>
              <a:rPr lang="en-GB" altLang="en-US"/>
              <a:t>25 - 40 dB HL: mild hearing loss</a:t>
            </a:r>
          </a:p>
          <a:p>
            <a:pPr eaLnBrk="1">
              <a:lnSpc>
                <a:spcPct val="81000"/>
              </a:lnSpc>
              <a:buClrTx/>
              <a:buFontTx/>
              <a:buNone/>
            </a:pPr>
            <a:r>
              <a:rPr lang="en-GB" altLang="en-US"/>
              <a:t>40 - 55 dB HL: moderate hearing loss</a:t>
            </a:r>
          </a:p>
          <a:p>
            <a:pPr eaLnBrk="1">
              <a:lnSpc>
                <a:spcPct val="81000"/>
              </a:lnSpc>
              <a:buClrTx/>
              <a:buFontTx/>
              <a:buNone/>
            </a:pPr>
            <a:r>
              <a:rPr lang="en-GB" altLang="en-US"/>
              <a:t>55 - 70 dB HL: moderately severe hearing loss</a:t>
            </a:r>
          </a:p>
          <a:p>
            <a:pPr eaLnBrk="1">
              <a:lnSpc>
                <a:spcPct val="81000"/>
              </a:lnSpc>
              <a:buClrTx/>
              <a:buFontTx/>
              <a:buNone/>
            </a:pPr>
            <a:r>
              <a:rPr lang="en-GB" altLang="en-US"/>
              <a:t>70 – 90 dB HL: severe hearing loss</a:t>
            </a:r>
          </a:p>
          <a:p>
            <a:pPr eaLnBrk="1">
              <a:lnSpc>
                <a:spcPct val="81000"/>
              </a:lnSpc>
              <a:buClrTx/>
              <a:buFontTx/>
              <a:buNone/>
            </a:pPr>
            <a:r>
              <a:rPr lang="en-GB" altLang="en-US"/>
              <a:t>&gt; 90 dB HL: profound hearing loss</a:t>
            </a:r>
          </a:p>
          <a:p>
            <a:pPr eaLnBrk="1">
              <a:lnSpc>
                <a:spcPct val="81000"/>
              </a:lnSpc>
              <a:buClrTx/>
              <a:buFontTx/>
              <a:buNone/>
            </a:pPr>
            <a:endParaRPr lang="en-GB" altLang="en-US"/>
          </a:p>
        </p:txBody>
      </p:sp>
      <p:sp>
        <p:nvSpPr>
          <p:cNvPr id="15364" name="Rectangle 3"/>
          <p:cNvSpPr>
            <a:spLocks noChangeArrowheads="1"/>
          </p:cNvSpPr>
          <p:nvPr/>
        </p:nvSpPr>
        <p:spPr bwMode="auto">
          <a:xfrm>
            <a:off x="2311400" y="6732588"/>
            <a:ext cx="64897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1800">
                <a:solidFill>
                  <a:srgbClr val="CCCCFF"/>
                </a:solidFill>
                <a:latin typeface="Arial" panose="020B0604020202020204" pitchFamily="34" charset="0"/>
                <a:hlinkClick r:id="rId3"/>
              </a:rPr>
              <a:t>http://auditoryneuroscience.com/acoustics/clinical_audiograms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Typical audiogram of conductive hearing loss</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584325"/>
            <a:ext cx="6335712" cy="568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Typical Age-related Hearing Loss Audiogram</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482725"/>
            <a:ext cx="5715000" cy="6076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Typical Noise Damage Audiogram</a:t>
            </a:r>
          </a:p>
        </p:txBody>
      </p:sp>
      <p:sp>
        <p:nvSpPr>
          <p:cNvPr id="21507" name="Text Box 2"/>
          <p:cNvSpPr txBox="1">
            <a:spLocks noChangeArrowheads="1"/>
          </p:cNvSpPr>
          <p:nvPr/>
        </p:nvSpPr>
        <p:spPr bwMode="auto">
          <a:xfrm>
            <a:off x="287338" y="3176588"/>
            <a:ext cx="8867775" cy="456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835150"/>
            <a:ext cx="6842125" cy="456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6257" y="5087"/>
            <a:ext cx="4320480" cy="49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dirty="0" smtClean="0"/>
              <a:t>Hair Cells </a:t>
            </a:r>
          </a:p>
          <a:p>
            <a:pPr algn="ctr" eaLnBrk="1">
              <a:spcAft>
                <a:spcPct val="0"/>
              </a:spcAft>
              <a:buClrTx/>
              <a:buFontTx/>
              <a:buNone/>
            </a:pPr>
            <a:r>
              <a:rPr lang="en-GB" altLang="en-US" sz="4000" dirty="0" smtClean="0"/>
              <a:t>With and Without Noise Damage</a:t>
            </a:r>
            <a:endParaRPr lang="en-GB" altLang="en-US" sz="4000" dirty="0"/>
          </a:p>
        </p:txBody>
      </p:sp>
      <p:pic>
        <p:nvPicPr>
          <p:cNvPr id="72706" name="Picture 2" descr="Image result for outer hair cells noise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256" y="931861"/>
            <a:ext cx="5448211" cy="630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2780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Typical audiogram of early and late stage otosclerosis</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1692275"/>
            <a:ext cx="6697662" cy="5037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55650" y="2347913"/>
            <a:ext cx="8569325"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dirty="0"/>
              <a:t>Hearing </a:t>
            </a:r>
            <a:r>
              <a:rPr lang="en-GB" altLang="en-US" sz="4400" dirty="0" smtClean="0"/>
              <a:t>Aids</a:t>
            </a:r>
            <a:endParaRPr lang="en-GB" altLang="en-US" sz="4400" dirty="0"/>
          </a:p>
        </p:txBody>
      </p:sp>
      <p:sp>
        <p:nvSpPr>
          <p:cNvPr id="5123" name="Text Box 2"/>
          <p:cNvSpPr txBox="1">
            <a:spLocks noChangeArrowheads="1"/>
          </p:cNvSpPr>
          <p:nvPr/>
        </p:nvSpPr>
        <p:spPr bwMode="auto">
          <a:xfrm>
            <a:off x="1512888" y="4283075"/>
            <a:ext cx="7056437" cy="193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lnSpc>
                <a:spcPct val="93000"/>
              </a:lnSpc>
              <a:spcAft>
                <a:spcPct val="0"/>
              </a:spcAft>
              <a:buClrTx/>
              <a:buFontTx/>
              <a:buNone/>
            </a:pPr>
            <a:endParaRPr lang="en-GB" altLang="en-US" sz="3200" dirty="0">
              <a:latin typeface="Arial" panose="020B0604020202020204" pitchFamily="34" charset="0"/>
            </a:endParaRPr>
          </a:p>
        </p:txBody>
      </p:sp>
    </p:spTree>
    <p:extLst>
      <p:ext uri="{BB962C8B-B14F-4D97-AF65-F5344CB8AC3E}">
        <p14:creationId xmlns:p14="http://schemas.microsoft.com/office/powerpoint/2010/main" val="9555352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33388" y="827088"/>
            <a:ext cx="3959225"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spcAft>
                <a:spcPct val="0"/>
              </a:spcAft>
              <a:buClrTx/>
              <a:buFontTx/>
              <a:buNone/>
            </a:pPr>
            <a:r>
              <a:rPr lang="en-GB" altLang="en-US" sz="4000"/>
              <a:t>Early Hearing Aids</a:t>
            </a:r>
            <a:r>
              <a:rPr lang="en-GB" altLang="en-US" sz="4000" b="1"/>
              <a:t> </a:t>
            </a:r>
            <a:br>
              <a:rPr lang="en-GB" altLang="en-US" sz="4000" b="1"/>
            </a:br>
            <a:r>
              <a:rPr lang="en-GB" altLang="en-US" sz="4000"/>
              <a:t>“Ear Trumpets”</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1403350"/>
            <a:ext cx="3810000" cy="5038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3492500"/>
            <a:ext cx="2835275"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4427538"/>
            <a:ext cx="2114550" cy="2162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503238" y="255588"/>
            <a:ext cx="9069387" cy="1354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eaLnBrk="1">
              <a:spcAft>
                <a:spcPct val="0"/>
              </a:spcAft>
              <a:buClrTx/>
              <a:buFontTx/>
              <a:buNone/>
            </a:pPr>
            <a:r>
              <a:rPr lang="en-GB" altLang="en-US" sz="4000"/>
              <a:t>Limitations of Early Hearing Aids</a:t>
            </a:r>
            <a:r>
              <a:rPr lang="en-GB" altLang="en-US" sz="4000" b="1"/>
              <a:t> </a:t>
            </a:r>
          </a:p>
        </p:txBody>
      </p:sp>
      <p:sp>
        <p:nvSpPr>
          <p:cNvPr id="27651" name="Text Box 2"/>
          <p:cNvSpPr txBox="1">
            <a:spLocks noChangeArrowheads="1"/>
          </p:cNvSpPr>
          <p:nvPr/>
        </p:nvSpPr>
        <p:spPr bwMode="auto">
          <a:xfrm>
            <a:off x="503238" y="1819275"/>
            <a:ext cx="8867775" cy="5164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1313">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buClrTx/>
              <a:buFontTx/>
              <a:buNone/>
            </a:pPr>
            <a:r>
              <a:rPr lang="en-GB" altLang="en-US"/>
              <a:t>Not very pretty, bulky, impractical.</a:t>
            </a:r>
          </a:p>
          <a:p>
            <a:pPr eaLnBrk="1">
              <a:buClrTx/>
              <a:buFontTx/>
              <a:buNone/>
            </a:pPr>
            <a:r>
              <a:rPr lang="en-GB" altLang="en-US"/>
              <a:t>Range of sound frequencies that are amplified depends on resonance of device and is usually not well matched to the patient's needs.</a:t>
            </a:r>
          </a:p>
          <a:p>
            <a:pPr eaLnBrk="1">
              <a:buClrTx/>
              <a:buFontTx/>
              <a:buNone/>
            </a:pPr>
            <a:r>
              <a:rPr lang="en-GB" altLang="en-US"/>
              <a:t>Amplification provided by ear trumpet is strictly linear, yet non-linear (“compressive”) amplification would provide better compensation for outer hair cell damage.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Modern Hearing Aids	</a:t>
            </a:r>
          </a:p>
        </p:txBody>
      </p:sp>
      <p:sp>
        <p:nvSpPr>
          <p:cNvPr id="29699" name="Text Box 2"/>
          <p:cNvSpPr txBox="1">
            <a:spLocks noChangeArrowheads="1"/>
          </p:cNvSpPr>
          <p:nvPr/>
        </p:nvSpPr>
        <p:spPr bwMode="auto">
          <a:xfrm>
            <a:off x="503238" y="1368425"/>
            <a:ext cx="7129462" cy="550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39725" indent="-339725">
              <a:lnSpc>
                <a:spcPct val="101000"/>
              </a:lnSpc>
              <a:spcAft>
                <a:spcPts val="1413"/>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1000"/>
              </a:lnSpc>
              <a:buFont typeface="Times New Roman" panose="02020603050405020304" pitchFamily="18" charset="0"/>
              <a:buChar char="•"/>
            </a:pPr>
            <a:r>
              <a:rPr lang="en-GB" altLang="en-US" sz="2400"/>
              <a:t>Tend to be small to be easily concealed behind the ear or in the ear canal.</a:t>
            </a:r>
          </a:p>
          <a:p>
            <a:pPr eaLnBrk="1">
              <a:lnSpc>
                <a:spcPct val="91000"/>
              </a:lnSpc>
              <a:buFont typeface="Times New Roman" panose="02020603050405020304" pitchFamily="18" charset="0"/>
              <a:buChar char="•"/>
            </a:pPr>
            <a:r>
              <a:rPr lang="en-GB" altLang="en-US" sz="2400"/>
              <a:t>Have non-linear amplification.</a:t>
            </a:r>
          </a:p>
          <a:p>
            <a:pPr eaLnBrk="1">
              <a:lnSpc>
                <a:spcPct val="91000"/>
              </a:lnSpc>
              <a:buFont typeface="Times New Roman" panose="02020603050405020304" pitchFamily="18" charset="0"/>
              <a:buChar char="•"/>
            </a:pPr>
            <a:r>
              <a:rPr lang="en-GB" altLang="en-US" sz="2400"/>
              <a:t>Amplified frequency range must be matched to the particular hearing loss of the patient.</a:t>
            </a:r>
          </a:p>
          <a:p>
            <a:pPr eaLnBrk="1">
              <a:lnSpc>
                <a:spcPct val="91000"/>
              </a:lnSpc>
              <a:buFont typeface="Times New Roman" panose="02020603050405020304" pitchFamily="18" charset="0"/>
              <a:buChar char="•"/>
            </a:pPr>
            <a:r>
              <a:rPr lang="en-GB" altLang="en-US" sz="2400"/>
              <a:t>May use directional microphones and digital signal processing to do clever things such as noise suppression or frequency shifting. </a:t>
            </a:r>
          </a:p>
          <a:p>
            <a:pPr eaLnBrk="1">
              <a:lnSpc>
                <a:spcPct val="91000"/>
              </a:lnSpc>
              <a:buFont typeface="Times New Roman" panose="02020603050405020304" pitchFamily="18" charset="0"/>
              <a:buChar char="•"/>
            </a:pPr>
            <a:r>
              <a:rPr lang="en-GB" altLang="en-US" sz="2400"/>
              <a:t>Ca 12% of issued hearing aids are never worn, probably because they don't meet the patient's needs. (Source: http://www.betterhearing.org/pdfs/M8_Hearing_aid_satisfisfaction_2010.pdf)</a:t>
            </a:r>
          </a:p>
        </p:txBody>
      </p:sp>
      <p:sp>
        <p:nvSpPr>
          <p:cNvPr id="29700" name="Rectangle 3"/>
          <p:cNvSpPr>
            <a:spLocks noChangeArrowheads="1"/>
          </p:cNvSpPr>
          <p:nvPr/>
        </p:nvSpPr>
        <p:spPr bwMode="auto">
          <a:xfrm>
            <a:off x="155575" y="460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sp>
        <p:nvSpPr>
          <p:cNvPr id="29701" name="Rectangle 4"/>
          <p:cNvSpPr>
            <a:spLocks noChangeArrowheads="1"/>
          </p:cNvSpPr>
          <p:nvPr/>
        </p:nvSpPr>
        <p:spPr bwMode="auto">
          <a:xfrm>
            <a:off x="4887913" y="36274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pic>
        <p:nvPicPr>
          <p:cNvPr id="297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1547813"/>
            <a:ext cx="1785937" cy="174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063" y="3635375"/>
            <a:ext cx="1855787" cy="1855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55650" y="2347913"/>
            <a:ext cx="8569325"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Hearing Loss</a:t>
            </a:r>
          </a:p>
        </p:txBody>
      </p:sp>
      <p:sp>
        <p:nvSpPr>
          <p:cNvPr id="5123" name="Text Box 2"/>
          <p:cNvSpPr txBox="1">
            <a:spLocks noChangeArrowheads="1"/>
          </p:cNvSpPr>
          <p:nvPr/>
        </p:nvSpPr>
        <p:spPr bwMode="auto">
          <a:xfrm>
            <a:off x="1512888" y="4283075"/>
            <a:ext cx="7056437" cy="193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lnSpc>
                <a:spcPct val="93000"/>
              </a:lnSpc>
              <a:spcAft>
                <a:spcPct val="0"/>
              </a:spcAft>
              <a:buClrTx/>
              <a:buFontTx/>
              <a:buNone/>
            </a:pPr>
            <a:r>
              <a:rPr lang="en-GB" altLang="en-US" sz="3200">
                <a:latin typeface="Arial" panose="020B0604020202020204" pitchFamily="34" charset="0"/>
              </a:rPr>
              <a:t>Types of Hearing Loss</a:t>
            </a:r>
          </a:p>
          <a:p>
            <a:pPr algn="ctr" eaLnBrk="1">
              <a:lnSpc>
                <a:spcPct val="93000"/>
              </a:lnSpc>
              <a:spcAft>
                <a:spcPct val="0"/>
              </a:spcAft>
              <a:buClrTx/>
              <a:buFontTx/>
              <a:buNone/>
            </a:pPr>
            <a:endParaRPr lang="en-GB" altLang="en-US" sz="3200">
              <a:latin typeface="Arial" panose="020B0604020202020204" pitchFamily="34" charset="0"/>
            </a:endParaRPr>
          </a:p>
          <a:p>
            <a:pPr algn="ctr" eaLnBrk="1">
              <a:lnSpc>
                <a:spcPct val="93000"/>
              </a:lnSpc>
              <a:spcAft>
                <a:spcPct val="0"/>
              </a:spcAft>
              <a:buClrTx/>
              <a:buFontTx/>
              <a:buNone/>
            </a:pPr>
            <a:r>
              <a:rPr lang="en-GB" altLang="en-US" sz="3200">
                <a:latin typeface="Arial" panose="020B0604020202020204" pitchFamily="34" charset="0"/>
              </a:rPr>
              <a:t>Quantifying Hearing Loss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360363" y="250825"/>
            <a:ext cx="5545137" cy="162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Cochlear Implants</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2519363"/>
            <a:ext cx="4233863" cy="453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Rectangle 3"/>
          <p:cNvSpPr>
            <a:spLocks noChangeArrowheads="1"/>
          </p:cNvSpPr>
          <p:nvPr/>
        </p:nvSpPr>
        <p:spPr bwMode="auto">
          <a:xfrm>
            <a:off x="4887913" y="36274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75" y="1584325"/>
            <a:ext cx="1893888" cy="295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2663825"/>
            <a:ext cx="3311525"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1" name="Text Box 6"/>
          <p:cNvSpPr txBox="1">
            <a:spLocks noChangeArrowheads="1"/>
          </p:cNvSpPr>
          <p:nvPr/>
        </p:nvSpPr>
        <p:spPr bwMode="auto">
          <a:xfrm>
            <a:off x="1227138" y="5572125"/>
            <a:ext cx="20447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1800">
                <a:latin typeface="Arial" panose="020B0604020202020204" pitchFamily="34" charset="0"/>
              </a:rPr>
              <a:t>Speech Processor</a:t>
            </a:r>
          </a:p>
        </p:txBody>
      </p:sp>
      <p:sp>
        <p:nvSpPr>
          <p:cNvPr id="31752" name="Text Box 7"/>
          <p:cNvSpPr txBox="1">
            <a:spLocks noChangeArrowheads="1"/>
          </p:cNvSpPr>
          <p:nvPr/>
        </p:nvSpPr>
        <p:spPr bwMode="auto">
          <a:xfrm>
            <a:off x="287338" y="2663825"/>
            <a:ext cx="904875"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1800">
                <a:latin typeface="Arial" panose="020B0604020202020204" pitchFamily="34" charset="0"/>
              </a:rPr>
              <a:t>Emitter</a:t>
            </a:r>
          </a:p>
        </p:txBody>
      </p:sp>
      <p:sp>
        <p:nvSpPr>
          <p:cNvPr id="31753" name="Text Box 8"/>
          <p:cNvSpPr txBox="1">
            <a:spLocks noChangeArrowheads="1"/>
          </p:cNvSpPr>
          <p:nvPr/>
        </p:nvSpPr>
        <p:spPr bwMode="auto">
          <a:xfrm>
            <a:off x="7343775" y="936625"/>
            <a:ext cx="2767013"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1800">
                <a:latin typeface="Arial" panose="020B0604020202020204" pitchFamily="34" charset="0"/>
              </a:rPr>
              <a:t>Receiver with stimulating </a:t>
            </a:r>
          </a:p>
          <a:p>
            <a:pPr eaLnBrk="1">
              <a:lnSpc>
                <a:spcPct val="93000"/>
              </a:lnSpc>
              <a:spcAft>
                <a:spcPct val="0"/>
              </a:spcAft>
              <a:buClrTx/>
              <a:buFontTx/>
              <a:buNone/>
            </a:pPr>
            <a:r>
              <a:rPr lang="en-GB" altLang="en-US" sz="1800">
                <a:latin typeface="Arial" panose="020B0604020202020204" pitchFamily="34" charset="0"/>
              </a:rPr>
              <a:t>reference electrode and </a:t>
            </a:r>
          </a:p>
        </p:txBody>
      </p:sp>
      <p:sp>
        <p:nvSpPr>
          <p:cNvPr id="31754" name="Line 9"/>
          <p:cNvSpPr>
            <a:spLocks noChangeShapeType="1"/>
          </p:cNvSpPr>
          <p:nvPr/>
        </p:nvSpPr>
        <p:spPr bwMode="auto">
          <a:xfrm flipH="1">
            <a:off x="5253038" y="3311525"/>
            <a:ext cx="2525712" cy="14446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5" name="Line 10"/>
          <p:cNvSpPr>
            <a:spLocks noChangeShapeType="1"/>
          </p:cNvSpPr>
          <p:nvPr/>
        </p:nvSpPr>
        <p:spPr bwMode="auto">
          <a:xfrm>
            <a:off x="1800225" y="3168650"/>
            <a:ext cx="2303463" cy="36036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6" name="Line 11"/>
          <p:cNvSpPr>
            <a:spLocks noChangeShapeType="1"/>
          </p:cNvSpPr>
          <p:nvPr/>
        </p:nvSpPr>
        <p:spPr bwMode="auto">
          <a:xfrm flipV="1">
            <a:off x="2965450" y="4032250"/>
            <a:ext cx="1427163" cy="48101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360363" y="250825"/>
            <a:ext cx="5545137" cy="162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3200"/>
              <a:t>Cochlear Implants:</a:t>
            </a:r>
            <a:br>
              <a:rPr lang="en-GB" altLang="en-US" sz="3200"/>
            </a:br>
            <a:r>
              <a:rPr lang="en-GB" altLang="en-US" sz="3200"/>
              <a:t>Stimulating Electrode</a:t>
            </a: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619250"/>
            <a:ext cx="5241925" cy="5494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Rectangle 3"/>
          <p:cNvSpPr>
            <a:spLocks noChangeArrowheads="1"/>
          </p:cNvSpPr>
          <p:nvPr/>
        </p:nvSpPr>
        <p:spPr bwMode="auto">
          <a:xfrm>
            <a:off x="4887913" y="36274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en-US" altLang="en-US"/>
          </a:p>
        </p:txBody>
      </p:sp>
      <p:pic>
        <p:nvPicPr>
          <p:cNvPr id="337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725" y="0"/>
            <a:ext cx="4152900" cy="3895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3913" y="4525963"/>
            <a:ext cx="3754437" cy="2778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Limitations of Cochlear Implants</a:t>
            </a:r>
          </a:p>
        </p:txBody>
      </p:sp>
      <p:sp>
        <p:nvSpPr>
          <p:cNvPr id="35843" name="Text Box 2"/>
          <p:cNvSpPr txBox="1">
            <a:spLocks noChangeArrowheads="1"/>
          </p:cNvSpPr>
          <p:nvPr/>
        </p:nvSpPr>
        <p:spPr bwMode="auto">
          <a:xfrm>
            <a:off x="503238" y="1768475"/>
            <a:ext cx="8867775" cy="481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39725" indent="-339725">
              <a:lnSpc>
                <a:spcPct val="101000"/>
              </a:lnSpc>
              <a:spcAft>
                <a:spcPts val="1413"/>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1000"/>
              </a:lnSpc>
              <a:buFont typeface="Times New Roman" panose="02020603050405020304" pitchFamily="18" charset="0"/>
              <a:buChar char="•"/>
            </a:pPr>
            <a:r>
              <a:rPr lang="en-GB" altLang="en-US"/>
              <a:t>The electrode array does not reach the most apical turn of the cochlea.</a:t>
            </a:r>
          </a:p>
          <a:p>
            <a:pPr eaLnBrk="1">
              <a:lnSpc>
                <a:spcPct val="91000"/>
              </a:lnSpc>
              <a:buFont typeface="Times New Roman" panose="02020603050405020304" pitchFamily="18" charset="0"/>
              <a:buChar char="•"/>
            </a:pPr>
            <a:r>
              <a:rPr lang="en-GB" altLang="en-US"/>
              <a:t>Modern implants have ca 20-odd electrode channels, but because the electrodes are partly “short circuited” by the highly conductive perilympthatic fluid of the scala tympani, the number of “effective” separate frequency channels is probably no more than 8 or 9.</a:t>
            </a:r>
          </a:p>
          <a:p>
            <a:pPr eaLnBrk="1">
              <a:lnSpc>
                <a:spcPct val="91000"/>
              </a:lnSpc>
              <a:buFont typeface="Times New Roman" panose="02020603050405020304" pitchFamily="18" charset="0"/>
              <a:buChar char="•"/>
            </a:pPr>
            <a:r>
              <a:rPr lang="en-GB" altLang="en-US"/>
              <a:t>A variety of techniques are used to try to minimize cross-talk between channels (with only moderate success).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503238" y="-36513"/>
            <a:ext cx="9069387" cy="1354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3200" i="1"/>
              <a:t>Monopolar (A) and bipolar (B) electrodes.</a:t>
            </a:r>
            <a:r>
              <a:rPr lang="en-GB" altLang="en-US" sz="3200"/>
              <a:t> </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931863"/>
            <a:ext cx="9720262"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Rectangle 3"/>
          <p:cNvSpPr>
            <a:spLocks noChangeArrowheads="1"/>
          </p:cNvSpPr>
          <p:nvPr/>
        </p:nvSpPr>
        <p:spPr bwMode="auto">
          <a:xfrm>
            <a:off x="1296988" y="6443663"/>
            <a:ext cx="38893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1800" b="1" i="1">
                <a:solidFill>
                  <a:srgbClr val="FFFFFF"/>
                </a:solidFill>
                <a:latin typeface="Arial" panose="020B0604020202020204" pitchFamily="34" charset="0"/>
              </a:rPr>
              <a:t>Auditory Neuroscience Figure 8.3</a:t>
            </a:r>
            <a:r>
              <a:rPr lang="en-GB" altLang="en-US" sz="1800">
                <a:solidFill>
                  <a:srgbClr val="FFFFFF"/>
                </a:solidFill>
                <a:latin typeface="Arial" panose="020B0604020202020204" pitchFamily="34" charset="0"/>
              </a:rPr>
              <a:t> </a:t>
            </a:r>
          </a:p>
        </p:txBody>
      </p:sp>
      <p:sp>
        <p:nvSpPr>
          <p:cNvPr id="37893" name="Text Box 4"/>
          <p:cNvSpPr txBox="1">
            <a:spLocks noChangeArrowheads="1"/>
          </p:cNvSpPr>
          <p:nvPr/>
        </p:nvSpPr>
        <p:spPr bwMode="auto">
          <a:xfrm>
            <a:off x="647700" y="5292725"/>
            <a:ext cx="8867775"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buClrTx/>
              <a:buFontTx/>
              <a:buNone/>
            </a:pPr>
            <a:r>
              <a:rPr lang="en-GB" altLang="en-US" sz="2400"/>
              <a:t>A) Electric fields around a monopolar electrode drop off according to the inverse square law.</a:t>
            </a:r>
          </a:p>
          <a:p>
            <a:pPr eaLnBrk="1">
              <a:buClrTx/>
              <a:buFontTx/>
              <a:buNone/>
            </a:pPr>
            <a:r>
              <a:rPr lang="en-GB" altLang="en-US" sz="2400"/>
              <a:t>B) In bipolar electrodes, opposite fields can cancel each other out, restricting the spatial extent of the electric field.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647700" y="323850"/>
            <a:ext cx="9072563"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eaLnBrk="1">
              <a:spcAft>
                <a:spcPct val="0"/>
              </a:spcAft>
              <a:buClrTx/>
              <a:buFontTx/>
              <a:buNone/>
            </a:pPr>
            <a:r>
              <a:rPr lang="en-GB" altLang="en-US" i="1"/>
              <a:t>Activation of guinea pig auditory cortex in response to CI stimulation with monopolar (MP) or bipolar (BP) electrode configuration.</a:t>
            </a:r>
            <a:r>
              <a:rPr lang="en-GB" altLang="en-US"/>
              <a:t> </a:t>
            </a:r>
          </a:p>
        </p:txBody>
      </p:sp>
      <p:sp>
        <p:nvSpPr>
          <p:cNvPr id="39939" name="Text Box 2"/>
          <p:cNvSpPr txBox="1">
            <a:spLocks noChangeArrowheads="1"/>
          </p:cNvSpPr>
          <p:nvPr/>
        </p:nvSpPr>
        <p:spPr bwMode="auto">
          <a:xfrm>
            <a:off x="492125" y="5759450"/>
            <a:ext cx="8867775" cy="150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1000"/>
              </a:lnSpc>
              <a:buClrTx/>
              <a:buFontTx/>
              <a:buNone/>
            </a:pPr>
            <a:r>
              <a:rPr lang="en-GB" altLang="en-US" sz="2400"/>
              <a:t>AN Fig 8.4 </a:t>
            </a:r>
            <a:r>
              <a:rPr lang="en-GB" altLang="en-US" sz="2400" i="1"/>
              <a:t>Adapted from figure  4 of Bierer and Middlebrooks (2002) J Neurophysiol 87:478-492</a:t>
            </a:r>
          </a:p>
          <a:p>
            <a:pPr eaLnBrk="1">
              <a:lnSpc>
                <a:spcPct val="91000"/>
              </a:lnSpc>
              <a:buClrTx/>
              <a:buFontTx/>
              <a:buNone/>
            </a:pPr>
            <a:r>
              <a:rPr lang="en-GB" altLang="en-US" sz="2400"/>
              <a:t>Bipolar stimulation helps keep the area of auditory cortex activated by CI electrodes smaller (but not by much).</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314575"/>
            <a:ext cx="9359900" cy="3265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503238" y="255588"/>
            <a:ext cx="9069387" cy="603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lnSpc>
                <a:spcPct val="93000"/>
              </a:lnSpc>
              <a:spcAft>
                <a:spcPct val="0"/>
              </a:spcAft>
              <a:buClrTx/>
              <a:buFontTx/>
              <a:buNone/>
            </a:pPr>
            <a:r>
              <a:rPr lang="en-GB" altLang="en-US" sz="3200">
                <a:latin typeface="Arial" panose="020B0604020202020204" pitchFamily="34" charset="0"/>
              </a:rPr>
              <a:t>Encoding Sounds for Cochlear Implants:</a:t>
            </a:r>
          </a:p>
          <a:p>
            <a:pPr algn="ctr" eaLnBrk="1">
              <a:lnSpc>
                <a:spcPct val="93000"/>
              </a:lnSpc>
              <a:spcAft>
                <a:spcPct val="0"/>
              </a:spcAft>
              <a:buClrTx/>
              <a:buFontTx/>
              <a:buNone/>
            </a:pPr>
            <a:r>
              <a:rPr lang="en-GB" altLang="en-US" sz="3200">
                <a:latin typeface="Arial" panose="020B0604020202020204" pitchFamily="34" charset="0"/>
              </a:rPr>
              <a:t>What does the “speech processor” do?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Bandpass &amp; envelope extraction</a:t>
            </a:r>
          </a:p>
        </p:txBody>
      </p:sp>
      <p:sp>
        <p:nvSpPr>
          <p:cNvPr id="44035" name="Text Box 2"/>
          <p:cNvSpPr txBox="1">
            <a:spLocks noChangeArrowheads="1"/>
          </p:cNvSpPr>
          <p:nvPr/>
        </p:nvSpPr>
        <p:spPr bwMode="auto">
          <a:xfrm>
            <a:off x="719138" y="5580063"/>
            <a:ext cx="8578850" cy="1363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81000"/>
              </a:lnSpc>
              <a:buClrTx/>
              <a:buFontTx/>
              <a:buNone/>
            </a:pPr>
            <a:r>
              <a:rPr lang="en-GB" altLang="en-US" sz="1800" b="1" i="1"/>
              <a:t>Figure 8.5</a:t>
            </a:r>
          </a:p>
          <a:p>
            <a:pPr eaLnBrk="1">
              <a:lnSpc>
                <a:spcPct val="81000"/>
              </a:lnSpc>
              <a:buClrTx/>
              <a:buFontTx/>
              <a:buNone/>
            </a:pPr>
            <a:r>
              <a:rPr lang="en-GB" altLang="en-US" sz="1800" i="1"/>
              <a:t>(A) Waveform of the word “human” spoken by a native American speaker. (B) Spectrogram of the same word. (C) Green lines: Output of a set of six bandpass filters in response to the same word. The filter spacing and bandwidth in this example are two-thirds of an octave.</a:t>
            </a:r>
          </a:p>
        </p:txBody>
      </p:sp>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835150"/>
            <a:ext cx="8662988" cy="365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360363" y="315913"/>
            <a:ext cx="9215437"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Continuous Interleaved Sampling (CIS)</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533525"/>
            <a:ext cx="7924800" cy="570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503238" y="255588"/>
            <a:ext cx="9069387" cy="1354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Noise Vocoded Speech as a Simulation of Cochlear Implants</a:t>
            </a:r>
          </a:p>
        </p:txBody>
      </p:sp>
      <p:sp>
        <p:nvSpPr>
          <p:cNvPr id="48131" name="Rectangle 2">
            <a:hlinkClick r:id="" action="ppaction://noaction">
              <a:snd r:embed="rId3" name="thebbc.wav"/>
            </a:hlinkClick>
          </p:cNvPr>
          <p:cNvSpPr>
            <a:spLocks noChangeArrowheads="1"/>
          </p:cNvSpPr>
          <p:nvPr/>
        </p:nvSpPr>
        <p:spPr bwMode="auto">
          <a:xfrm>
            <a:off x="1697038" y="2182813"/>
            <a:ext cx="1828800" cy="609600"/>
          </a:xfrm>
          <a:prstGeom prst="rect">
            <a:avLst/>
          </a:prstGeom>
          <a:solidFill>
            <a:srgbClr val="BBE0E3"/>
          </a:solidFill>
          <a:ln w="9360" cap="sq">
            <a:solidFill>
              <a:srgbClr val="000000"/>
            </a:solidFill>
            <a:miter lim="800000"/>
            <a:headEnd/>
            <a:tailEnd/>
          </a:ln>
          <a:effectLst>
            <a:outerShdw dist="107933" dir="2700000" algn="ctr" rotWithShape="0">
              <a:srgbClr val="808080">
                <a:alpha val="50026"/>
              </a:srgbClr>
            </a:outerShdw>
          </a:effectLst>
        </p:spPr>
        <p:txBody>
          <a:bodyPr wrap="none" lIns="90000" tIns="46800" rIns="90000" bIns="4680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lnSpc>
                <a:spcPct val="93000"/>
              </a:lnSpc>
              <a:spcAft>
                <a:spcPct val="0"/>
              </a:spcAft>
              <a:buClrTx/>
              <a:buFontTx/>
              <a:buNone/>
            </a:pPr>
            <a:r>
              <a:rPr lang="en-GB" altLang="en-US" sz="1800">
                <a:latin typeface="Arial" panose="020B0604020202020204" pitchFamily="34" charset="0"/>
              </a:rPr>
              <a:t>Normal Speech</a:t>
            </a:r>
          </a:p>
        </p:txBody>
      </p:sp>
      <p:sp>
        <p:nvSpPr>
          <p:cNvPr id="48132" name="Rectangle 3">
            <a:hlinkClick r:id="" action="ppaction://noaction">
              <a:snd r:embed="rId4" name="theBBCvocoded.wav"/>
            </a:hlinkClick>
          </p:cNvPr>
          <p:cNvSpPr>
            <a:spLocks noChangeArrowheads="1"/>
          </p:cNvSpPr>
          <p:nvPr/>
        </p:nvSpPr>
        <p:spPr bwMode="auto">
          <a:xfrm>
            <a:off x="6164263" y="2182813"/>
            <a:ext cx="1828800" cy="609600"/>
          </a:xfrm>
          <a:prstGeom prst="rect">
            <a:avLst/>
          </a:prstGeom>
          <a:solidFill>
            <a:srgbClr val="BBE0E3"/>
          </a:solidFill>
          <a:ln w="9360" cap="sq">
            <a:solidFill>
              <a:srgbClr val="000000"/>
            </a:solidFill>
            <a:miter lim="800000"/>
            <a:headEnd/>
            <a:tailEnd/>
          </a:ln>
          <a:effectLst>
            <a:outerShdw dist="107933" dir="2700000" algn="ctr" rotWithShape="0">
              <a:srgbClr val="808080">
                <a:alpha val="50026"/>
              </a:srgbClr>
            </a:outerShdw>
          </a:effectLst>
        </p:spPr>
        <p:txBody>
          <a:bodyPr wrap="none" lIns="90000" tIns="46800" rIns="90000" bIns="4680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lnSpc>
                <a:spcPct val="93000"/>
              </a:lnSpc>
              <a:spcAft>
                <a:spcPct val="0"/>
              </a:spcAft>
              <a:buClrTx/>
              <a:buFontTx/>
              <a:buNone/>
            </a:pPr>
            <a:r>
              <a:rPr lang="en-GB" altLang="en-US" sz="1800">
                <a:latin typeface="Arial" panose="020B0604020202020204" pitchFamily="34" charset="0"/>
              </a:rPr>
              <a:t>CI Speech</a:t>
            </a:r>
          </a:p>
        </p:txBody>
      </p:sp>
      <p:sp>
        <p:nvSpPr>
          <p:cNvPr id="48133" name="Rectangle 4"/>
          <p:cNvSpPr>
            <a:spLocks noChangeArrowheads="1"/>
          </p:cNvSpPr>
          <p:nvPr/>
        </p:nvSpPr>
        <p:spPr bwMode="auto">
          <a:xfrm>
            <a:off x="503238" y="6611938"/>
            <a:ext cx="91440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2000">
                <a:solidFill>
                  <a:srgbClr val="009999"/>
                </a:solidFill>
                <a:latin typeface="Arial" panose="020B0604020202020204" pitchFamily="34" charset="0"/>
              </a:rPr>
              <a:t>http://auditoryneuroscience.com/?q=prosthetics/</a:t>
            </a:r>
            <a:r>
              <a:rPr lang="en-GB" altLang="en-US" sz="2000">
                <a:solidFill>
                  <a:srgbClr val="CCCCFF"/>
                </a:solidFill>
                <a:latin typeface="Arial" panose="020B0604020202020204" pitchFamily="34" charset="0"/>
                <a:hlinkClick r:id="rId5"/>
              </a:rPr>
              <a:t>noise_vocoded_speech</a:t>
            </a:r>
            <a:r>
              <a:rPr lang="en-GB" altLang="en-US" sz="2000">
                <a:latin typeface="Arial" panose="020B0604020202020204" pitchFamily="34" charset="0"/>
              </a:rPr>
              <a:t> </a:t>
            </a:r>
          </a:p>
        </p:txBody>
      </p:sp>
      <p:sp>
        <p:nvSpPr>
          <p:cNvPr id="48134" name="Text Box 5"/>
          <p:cNvSpPr txBox="1">
            <a:spLocks noChangeArrowheads="1"/>
          </p:cNvSpPr>
          <p:nvPr/>
        </p:nvSpPr>
        <p:spPr bwMode="auto">
          <a:xfrm>
            <a:off x="503238" y="3635375"/>
            <a:ext cx="8867775" cy="240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buClrTx/>
              <a:buFontTx/>
              <a:buNone/>
            </a:pPr>
            <a:r>
              <a:rPr lang="en-GB" altLang="en-US"/>
              <a:t>Bandpass sound signal and extract envelopes for each band.</a:t>
            </a:r>
          </a:p>
          <a:p>
            <a:pPr eaLnBrk="1">
              <a:buClrTx/>
              <a:buFontTx/>
              <a:buNone/>
            </a:pPr>
            <a:r>
              <a:rPr lang="en-GB" altLang="en-US"/>
              <a:t>Take narrowband noises centered on each band and amplitude modulate them according to the envelope.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503238" y="62865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Spatial Hearing Through CIs Is Poor</a:t>
            </a:r>
          </a:p>
        </p:txBody>
      </p:sp>
      <p:sp>
        <p:nvSpPr>
          <p:cNvPr id="50179" name="Text Box 2"/>
          <p:cNvSpPr txBox="1">
            <a:spLocks noChangeArrowheads="1"/>
          </p:cNvSpPr>
          <p:nvPr/>
        </p:nvSpPr>
        <p:spPr bwMode="auto">
          <a:xfrm>
            <a:off x="503238" y="2636838"/>
            <a:ext cx="8867775" cy="438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39725" indent="-339725">
              <a:lnSpc>
                <a:spcPct val="101000"/>
              </a:lnSpc>
              <a:spcAft>
                <a:spcPts val="1413"/>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9pPr>
          </a:lstStyle>
          <a:p>
            <a:pPr eaLnBrk="1">
              <a:buFont typeface="Times New Roman" panose="02020603050405020304" pitchFamily="18" charset="0"/>
              <a:buChar char="•"/>
            </a:pPr>
            <a:r>
              <a:rPr lang="en-GB" altLang="en-US"/>
              <a:t>Many CI patients have only one implant =&gt; no binaural cues.</a:t>
            </a:r>
          </a:p>
          <a:p>
            <a:pPr eaLnBrk="1">
              <a:buFont typeface="Times New Roman" panose="02020603050405020304" pitchFamily="18" charset="0"/>
              <a:buChar char="•"/>
            </a:pPr>
            <a:r>
              <a:rPr lang="en-GB" altLang="en-US"/>
              <a:t>UK children are now routinely fitted bilaterally, but the limited dynamic range of the electrodes limits ILD coding, and a lack of synchronization of implants between the ears limits ITD coding.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Common Types of Hearing Loss</a:t>
            </a:r>
          </a:p>
        </p:txBody>
      </p:sp>
      <p:sp>
        <p:nvSpPr>
          <p:cNvPr id="5122" name="Text Box 2"/>
          <p:cNvSpPr txBox="1">
            <a:spLocks noChangeArrowheads="1"/>
          </p:cNvSpPr>
          <p:nvPr/>
        </p:nvSpPr>
        <p:spPr bwMode="auto">
          <a:xfrm>
            <a:off x="503238" y="1768475"/>
            <a:ext cx="9145587" cy="523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ea typeface="Microsoft YaHei" panose="020B0503020204020204" pitchFamily="34" charset="-122"/>
              </a:defRPr>
            </a:lvl9pPr>
          </a:lstStyle>
          <a:p>
            <a:pPr eaLnBrk="1">
              <a:lnSpc>
                <a:spcPct val="81000"/>
              </a:lnSpc>
              <a:spcAft>
                <a:spcPts val="1413"/>
              </a:spcAft>
              <a:buSzPct val="100000"/>
              <a:defRPr/>
            </a:pPr>
            <a:r>
              <a:rPr lang="en-GB" altLang="en-US" sz="2800" b="1" smtClean="0">
                <a:solidFill>
                  <a:srgbClr val="000000"/>
                </a:solidFill>
                <a:latin typeface="Verdana" panose="020B0604030504040204" pitchFamily="34" charset="0"/>
              </a:rPr>
              <a:t>Conductive:</a:t>
            </a:r>
          </a:p>
          <a:p>
            <a:pPr marL="341313" eaLnBrk="1">
              <a:lnSpc>
                <a:spcPct val="81000"/>
              </a:lnSpc>
              <a:spcAft>
                <a:spcPts val="1413"/>
              </a:spcAft>
              <a:buClr>
                <a:srgbClr val="000000"/>
              </a:buClr>
              <a:buSzPct val="100000"/>
              <a:buFont typeface="Times New Roman" panose="02020603050405020304" pitchFamily="18" charset="0"/>
              <a:buChar char="•"/>
              <a:defRPr/>
            </a:pPr>
            <a:r>
              <a:rPr lang="en-GB" altLang="en-US" sz="2800" smtClean="0">
                <a:solidFill>
                  <a:srgbClr val="000000"/>
                </a:solidFill>
                <a:latin typeface="Verdana" panose="020B0604030504040204" pitchFamily="34" charset="0"/>
              </a:rPr>
              <a:t>Damage to tympanic membrane</a:t>
            </a:r>
          </a:p>
          <a:p>
            <a:pPr marL="341313" eaLnBrk="1">
              <a:lnSpc>
                <a:spcPct val="81000"/>
              </a:lnSpc>
              <a:spcAft>
                <a:spcPts val="1413"/>
              </a:spcAft>
              <a:buClr>
                <a:srgbClr val="000000"/>
              </a:buClr>
              <a:buSzPct val="100000"/>
              <a:buFont typeface="Times New Roman" panose="02020603050405020304" pitchFamily="18" charset="0"/>
              <a:buChar char="•"/>
              <a:defRPr/>
            </a:pPr>
            <a:r>
              <a:rPr lang="en-GB" altLang="en-US" sz="2800" smtClean="0">
                <a:solidFill>
                  <a:srgbClr val="000000"/>
                </a:solidFill>
                <a:latin typeface="Verdana" panose="020B0604030504040204" pitchFamily="34" charset="0"/>
              </a:rPr>
              <a:t>Occlusion of the ear canal</a:t>
            </a:r>
          </a:p>
          <a:p>
            <a:pPr marL="341313" eaLnBrk="1">
              <a:lnSpc>
                <a:spcPct val="81000"/>
              </a:lnSpc>
              <a:spcAft>
                <a:spcPts val="1413"/>
              </a:spcAft>
              <a:buClr>
                <a:srgbClr val="000000"/>
              </a:buClr>
              <a:buSzPct val="100000"/>
              <a:buFont typeface="Times New Roman" panose="02020603050405020304" pitchFamily="18" charset="0"/>
              <a:buChar char="•"/>
              <a:defRPr/>
            </a:pPr>
            <a:r>
              <a:rPr lang="en-GB" altLang="en-US" sz="2800" smtClean="0">
                <a:solidFill>
                  <a:srgbClr val="000000"/>
                </a:solidFill>
                <a:latin typeface="Verdana" panose="020B0604030504040204" pitchFamily="34" charset="0"/>
              </a:rPr>
              <a:t>Otitis Media (fluid in middle ear)</a:t>
            </a:r>
          </a:p>
          <a:p>
            <a:pPr marL="341313" eaLnBrk="1">
              <a:lnSpc>
                <a:spcPct val="81000"/>
              </a:lnSpc>
              <a:spcAft>
                <a:spcPts val="1413"/>
              </a:spcAft>
              <a:buClr>
                <a:srgbClr val="000000"/>
              </a:buClr>
              <a:buSzPct val="100000"/>
              <a:buFont typeface="Times New Roman" panose="02020603050405020304" pitchFamily="18" charset="0"/>
              <a:buChar char="•"/>
              <a:defRPr/>
            </a:pPr>
            <a:r>
              <a:rPr lang="en-GB" altLang="en-US" sz="2800" smtClean="0">
                <a:solidFill>
                  <a:srgbClr val="000000"/>
                </a:solidFill>
                <a:latin typeface="Verdana" panose="020B0604030504040204" pitchFamily="34" charset="0"/>
              </a:rPr>
              <a:t>Otosclerosis (calcification of ossicles)</a:t>
            </a:r>
          </a:p>
          <a:p>
            <a:pPr eaLnBrk="1">
              <a:lnSpc>
                <a:spcPct val="81000"/>
              </a:lnSpc>
              <a:spcAft>
                <a:spcPts val="1413"/>
              </a:spcAft>
              <a:buSzPct val="100000"/>
              <a:defRPr/>
            </a:pPr>
            <a:r>
              <a:rPr lang="en-GB" altLang="en-US" sz="2800" b="1" smtClean="0">
                <a:solidFill>
                  <a:srgbClr val="000000"/>
                </a:solidFill>
                <a:latin typeface="Verdana" panose="020B0604030504040204" pitchFamily="34" charset="0"/>
              </a:rPr>
              <a:t>Sensory-Neural:</a:t>
            </a:r>
          </a:p>
          <a:p>
            <a:pPr marL="341313" eaLnBrk="1">
              <a:lnSpc>
                <a:spcPct val="81000"/>
              </a:lnSpc>
              <a:spcAft>
                <a:spcPts val="1413"/>
              </a:spcAft>
              <a:buClr>
                <a:srgbClr val="000000"/>
              </a:buClr>
              <a:buSzPct val="100000"/>
              <a:buFont typeface="Times New Roman" panose="02020603050405020304" pitchFamily="18" charset="0"/>
              <a:buChar char="•"/>
              <a:defRPr/>
            </a:pPr>
            <a:r>
              <a:rPr lang="en-GB" altLang="en-US" sz="2800" smtClean="0">
                <a:solidFill>
                  <a:srgbClr val="000000"/>
                </a:solidFill>
                <a:latin typeface="Verdana" panose="020B0604030504040204" pitchFamily="34" charset="0"/>
              </a:rPr>
              <a:t>Damage to hair cells due to innate vulnerability, noise, old age, ototoxic drugs.</a:t>
            </a:r>
          </a:p>
          <a:p>
            <a:pPr marL="341313" eaLnBrk="1">
              <a:lnSpc>
                <a:spcPct val="81000"/>
              </a:lnSpc>
              <a:spcAft>
                <a:spcPts val="1413"/>
              </a:spcAft>
              <a:buClr>
                <a:srgbClr val="000000"/>
              </a:buClr>
              <a:buSzPct val="100000"/>
              <a:buFont typeface="Times New Roman" panose="02020603050405020304" pitchFamily="18" charset="0"/>
              <a:buChar char="•"/>
              <a:defRPr/>
            </a:pPr>
            <a:r>
              <a:rPr lang="en-GB" altLang="en-US" sz="2800" smtClean="0">
                <a:solidFill>
                  <a:srgbClr val="000000"/>
                </a:solidFill>
                <a:latin typeface="Verdana" panose="020B0604030504040204" pitchFamily="34" charset="0"/>
              </a:rPr>
              <a:t>Damage to auditory nerve, often due to acoustic neuroma.</a:t>
            </a:r>
          </a:p>
          <a:p>
            <a:pPr eaLnBrk="1">
              <a:lnSpc>
                <a:spcPct val="81000"/>
              </a:lnSpc>
              <a:spcAft>
                <a:spcPts val="1413"/>
              </a:spcAft>
              <a:buSzPct val="100000"/>
              <a:defRPr/>
            </a:pPr>
            <a:endParaRPr lang="en-GB" altLang="en-US" sz="2800" smtClean="0">
              <a:solidFill>
                <a:srgbClr val="000000"/>
              </a:solidFill>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000"/>
              <a:t>Pitch Perception Through CIs is  Poor</a:t>
            </a:r>
          </a:p>
        </p:txBody>
      </p:sp>
      <p:sp>
        <p:nvSpPr>
          <p:cNvPr id="52227" name="Text Box 2"/>
          <p:cNvSpPr txBox="1">
            <a:spLocks noChangeArrowheads="1"/>
          </p:cNvSpPr>
          <p:nvPr/>
        </p:nvSpPr>
        <p:spPr bwMode="auto">
          <a:xfrm>
            <a:off x="503238" y="2133600"/>
            <a:ext cx="8867775"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39725" indent="-339725">
              <a:lnSpc>
                <a:spcPct val="101000"/>
              </a:lnSpc>
              <a:spcAft>
                <a:spcPts val="1413"/>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1000"/>
              </a:lnSpc>
              <a:buFont typeface="Times New Roman" panose="02020603050405020304" pitchFamily="18" charset="0"/>
              <a:buChar char="•"/>
            </a:pPr>
            <a:r>
              <a:rPr lang="en-GB" altLang="en-US"/>
              <a:t>Too few effective channels to provide place code for harmonic structure.</a:t>
            </a:r>
          </a:p>
          <a:p>
            <a:pPr eaLnBrk="1">
              <a:lnSpc>
                <a:spcPct val="91000"/>
              </a:lnSpc>
              <a:buFont typeface="Times New Roman" panose="02020603050405020304" pitchFamily="18" charset="0"/>
              <a:buChar char="•"/>
            </a:pPr>
            <a:r>
              <a:rPr lang="en-GB" altLang="en-US"/>
              <a:t>CIS stimulation strategies do not convey temporal fine structure cues to the periodicity of the sound. </a:t>
            </a:r>
          </a:p>
          <a:p>
            <a:pPr eaLnBrk="1">
              <a:lnSpc>
                <a:spcPct val="91000"/>
              </a:lnSpc>
              <a:buFont typeface="Times New Roman" panose="02020603050405020304" pitchFamily="18" charset="0"/>
              <a:buChar char="•"/>
            </a:pPr>
            <a:r>
              <a:rPr lang="en-GB" altLang="en-US"/>
              <a:t>This limits the ability to appreciate melodies or to use pitch as a scene segregation cue to hear out voices from background noise.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260350"/>
            <a:ext cx="3806825" cy="574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Text Box 2"/>
          <p:cNvSpPr txBox="1">
            <a:spLocks noChangeArrowheads="1"/>
          </p:cNvSpPr>
          <p:nvPr/>
        </p:nvSpPr>
        <p:spPr bwMode="auto">
          <a:xfrm>
            <a:off x="179388" y="242888"/>
            <a:ext cx="72104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spcAft>
                <a:spcPct val="0"/>
              </a:spcAft>
              <a:buClrTx/>
              <a:buFontTx/>
              <a:buNone/>
            </a:pPr>
            <a:r>
              <a:rPr lang="en-GB" altLang="en-US" sz="4000"/>
              <a:t>Cochlear Implants </a:t>
            </a:r>
            <a:br>
              <a:rPr lang="en-GB" altLang="en-US" sz="4000"/>
            </a:br>
            <a:r>
              <a:rPr lang="en-GB" altLang="en-US" sz="4000"/>
              <a:t>Music in your Ears?</a:t>
            </a:r>
          </a:p>
        </p:txBody>
      </p:sp>
      <p:sp>
        <p:nvSpPr>
          <p:cNvPr id="54276" name="Rectangle 3">
            <a:hlinkClick r:id="" action="ppaction://noaction">
              <a:snd r:embed="rId4" name="KreutzerNormal.wav"/>
            </a:hlinkClick>
          </p:cNvPr>
          <p:cNvSpPr>
            <a:spLocks noChangeArrowheads="1"/>
          </p:cNvSpPr>
          <p:nvPr/>
        </p:nvSpPr>
        <p:spPr bwMode="auto">
          <a:xfrm>
            <a:off x="468313" y="3500438"/>
            <a:ext cx="1828800" cy="609600"/>
          </a:xfrm>
          <a:prstGeom prst="rect">
            <a:avLst/>
          </a:prstGeom>
          <a:solidFill>
            <a:srgbClr val="BBE0E3"/>
          </a:solidFill>
          <a:ln w="9360" cap="sq">
            <a:solidFill>
              <a:srgbClr val="000000"/>
            </a:solidFill>
            <a:miter lim="800000"/>
            <a:headEnd/>
            <a:tailEnd/>
          </a:ln>
          <a:effectLst>
            <a:outerShdw dist="107933" dir="2700000" algn="ctr" rotWithShape="0">
              <a:srgbClr val="808080">
                <a:alpha val="50026"/>
              </a:srgbClr>
            </a:outerShdw>
          </a:effectLst>
        </p:spPr>
        <p:txBody>
          <a:bodyPr wrap="none" lIns="90000" tIns="46800" rIns="90000" bIns="4680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lnSpc>
                <a:spcPct val="93000"/>
              </a:lnSpc>
              <a:spcAft>
                <a:spcPct val="0"/>
              </a:spcAft>
              <a:buClrTx/>
              <a:buFontTx/>
              <a:buNone/>
            </a:pPr>
            <a:r>
              <a:rPr lang="en-GB" altLang="en-US" sz="1800">
                <a:latin typeface="Arial" panose="020B0604020202020204" pitchFamily="34" charset="0"/>
              </a:rPr>
              <a:t>Normal Ludwig</a:t>
            </a:r>
          </a:p>
        </p:txBody>
      </p:sp>
      <p:sp>
        <p:nvSpPr>
          <p:cNvPr id="54277" name="Rectangle 4">
            <a:hlinkClick r:id="" action="ppaction://noaction">
              <a:snd r:embed="rId5" name="KreutzerVocoded.wav"/>
            </a:hlinkClick>
          </p:cNvPr>
          <p:cNvSpPr>
            <a:spLocks noChangeArrowheads="1"/>
          </p:cNvSpPr>
          <p:nvPr/>
        </p:nvSpPr>
        <p:spPr bwMode="auto">
          <a:xfrm>
            <a:off x="468313" y="4652963"/>
            <a:ext cx="1828800" cy="609600"/>
          </a:xfrm>
          <a:prstGeom prst="rect">
            <a:avLst/>
          </a:prstGeom>
          <a:solidFill>
            <a:srgbClr val="BBE0E3"/>
          </a:solidFill>
          <a:ln w="9360" cap="sq">
            <a:solidFill>
              <a:srgbClr val="000000"/>
            </a:solidFill>
            <a:miter lim="800000"/>
            <a:headEnd/>
            <a:tailEnd/>
          </a:ln>
          <a:effectLst>
            <a:outerShdw dist="107933" dir="2700000" algn="ctr" rotWithShape="0">
              <a:srgbClr val="808080">
                <a:alpha val="50026"/>
              </a:srgbClr>
            </a:outerShdw>
          </a:effectLst>
        </p:spPr>
        <p:txBody>
          <a:bodyPr wrap="none" lIns="90000" tIns="46800" rIns="90000" bIns="4680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algn="ctr" eaLnBrk="1">
              <a:lnSpc>
                <a:spcPct val="93000"/>
              </a:lnSpc>
              <a:spcAft>
                <a:spcPct val="0"/>
              </a:spcAft>
              <a:buClrTx/>
              <a:buFontTx/>
              <a:buNone/>
            </a:pPr>
            <a:r>
              <a:rPr lang="en-GB" altLang="en-US" sz="1800">
                <a:latin typeface="Arial" panose="020B0604020202020204" pitchFamily="34" charset="0"/>
              </a:rPr>
              <a:t>CI Ludwig</a:t>
            </a:r>
          </a:p>
        </p:txBody>
      </p:sp>
      <p:sp>
        <p:nvSpPr>
          <p:cNvPr id="54278" name="Rectangle 5"/>
          <p:cNvSpPr>
            <a:spLocks noChangeArrowheads="1"/>
          </p:cNvSpPr>
          <p:nvPr/>
        </p:nvSpPr>
        <p:spPr bwMode="auto">
          <a:xfrm>
            <a:off x="250825" y="6102350"/>
            <a:ext cx="91440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1800">
                <a:solidFill>
                  <a:srgbClr val="CCCCFF"/>
                </a:solidFill>
                <a:latin typeface="Arial" panose="020B0604020202020204" pitchFamily="34" charset="0"/>
                <a:hlinkClick r:id="rId6"/>
              </a:rPr>
              <a:t>http://auditoryneuroscience.com/prosthetics/music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238" y="931069"/>
            <a:ext cx="9527704" cy="5359334"/>
          </a:xfrm>
          <a:prstGeom prst="rect">
            <a:avLst/>
          </a:prstGeom>
        </p:spPr>
      </p:pic>
      <p:sp>
        <p:nvSpPr>
          <p:cNvPr id="3" name="Title 2"/>
          <p:cNvSpPr>
            <a:spLocks noGrp="1"/>
          </p:cNvSpPr>
          <p:nvPr>
            <p:ph type="title"/>
          </p:nvPr>
        </p:nvSpPr>
        <p:spPr>
          <a:xfrm>
            <a:off x="503238" y="35421"/>
            <a:ext cx="9066212" cy="1350962"/>
          </a:xfrm>
        </p:spPr>
        <p:txBody>
          <a:bodyPr/>
          <a:lstStyle/>
          <a:p>
            <a:r>
              <a:rPr lang="en-US" sz="2800" dirty="0" smtClean="0"/>
              <a:t>Speakers of tonal languages may miss out on pitch cues to lexical tone with CIs</a:t>
            </a:r>
            <a:r>
              <a:rPr lang="en-US" dirty="0" smtClean="0"/>
              <a:t>.</a:t>
            </a:r>
            <a:endParaRPr lang="en-US" dirty="0"/>
          </a:p>
        </p:txBody>
      </p:sp>
      <p:sp>
        <p:nvSpPr>
          <p:cNvPr id="4" name="Content Placeholder 3"/>
          <p:cNvSpPr>
            <a:spLocks noGrp="1"/>
          </p:cNvSpPr>
          <p:nvPr>
            <p:ph idx="1"/>
          </p:nvPr>
        </p:nvSpPr>
        <p:spPr>
          <a:xfrm>
            <a:off x="502500" y="5988718"/>
            <a:ext cx="9066950" cy="1260689"/>
          </a:xfrm>
        </p:spPr>
        <p:txBody>
          <a:bodyPr/>
          <a:lstStyle/>
          <a:p>
            <a:r>
              <a:rPr lang="en-US" sz="2000" dirty="0" err="1" smtClean="0"/>
              <a:t>Meng</a:t>
            </a:r>
            <a:r>
              <a:rPr lang="en-US" sz="2000" dirty="0" smtClean="0"/>
              <a:t> et al (2018): Mandarin tones are distinguished by pitch contour, but also by duration and loudness cues. CI users may rely much more on loudness cues, while normally hearing native Chinese speakers go almost entirely by pitch contour.</a:t>
            </a:r>
            <a:endParaRPr lang="en-US" sz="2000" dirty="0"/>
          </a:p>
        </p:txBody>
      </p:sp>
    </p:spTree>
    <p:extLst>
      <p:ext uri="{BB962C8B-B14F-4D97-AF65-F5344CB8AC3E}">
        <p14:creationId xmlns:p14="http://schemas.microsoft.com/office/powerpoint/2010/main" val="295768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77988"/>
            <a:ext cx="7559675" cy="386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2"/>
          <p:cNvSpPr txBox="1">
            <a:spLocks noChangeArrowheads="1"/>
          </p:cNvSpPr>
          <p:nvPr/>
        </p:nvSpPr>
        <p:spPr bwMode="auto">
          <a:xfrm>
            <a:off x="503238" y="517525"/>
            <a:ext cx="928846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3200"/>
              <a:t>Pitch Judgements Through Cochlear Implants</a:t>
            </a:r>
          </a:p>
        </p:txBody>
      </p:sp>
      <p:sp>
        <p:nvSpPr>
          <p:cNvPr id="56324" name="Text Box 3"/>
          <p:cNvSpPr txBox="1">
            <a:spLocks noChangeArrowheads="1"/>
          </p:cNvSpPr>
          <p:nvPr/>
        </p:nvSpPr>
        <p:spPr bwMode="auto">
          <a:xfrm>
            <a:off x="576263" y="5435600"/>
            <a:ext cx="8867775" cy="165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81000"/>
              </a:lnSpc>
              <a:buClrTx/>
              <a:buFontTx/>
              <a:buNone/>
            </a:pPr>
            <a:r>
              <a:rPr lang="en-GB" altLang="en-US" sz="1600" b="1" i="1"/>
              <a:t>Figure 8.7</a:t>
            </a:r>
          </a:p>
          <a:p>
            <a:pPr eaLnBrk="1">
              <a:lnSpc>
                <a:spcPct val="81000"/>
              </a:lnSpc>
              <a:buClrTx/>
              <a:buFontTx/>
              <a:buNone/>
            </a:pPr>
            <a:r>
              <a:rPr lang="en-GB" altLang="en-US" sz="1600" i="1"/>
              <a:t>Perceptual multidimensional scaling (MDS) experiment by Tong and colleagues (1983). Cochlear implant users were asked to rank the dissimilarity of nine different stimuli (A–I), which differed in pulse rates and cochlear locations, as shown in the table on the left. MSD analysis results of the perceptual dissimilarity (distance) ratings, shown on the right, indicate that pulse rate and cochlear place change the implantee’s sound percept along two independent dimensions.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Further Reading</a:t>
            </a:r>
          </a:p>
        </p:txBody>
      </p:sp>
      <p:sp>
        <p:nvSpPr>
          <p:cNvPr id="30722" name="Text Box 2"/>
          <p:cNvSpPr txBox="1">
            <a:spLocks noChangeArrowheads="1"/>
          </p:cNvSpPr>
          <p:nvPr/>
        </p:nvSpPr>
        <p:spPr bwMode="auto">
          <a:xfrm>
            <a:off x="503238" y="2700338"/>
            <a:ext cx="8867775" cy="345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1pPr>
            <a:lvl2pP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2pPr>
            <a:lvl3pP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3pPr>
            <a:lvl4pP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4pPr>
            <a:lvl5pP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solidFill>
                  <a:srgbClr val="FFFFFF"/>
                </a:solidFill>
                <a:latin typeface="Arial" panose="020B0604020202020204" pitchFamily="34" charset="0"/>
                <a:ea typeface="Microsoft YaHei" panose="020B0503020204020204" pitchFamily="34" charset="-122"/>
              </a:defRPr>
            </a:lvl9pPr>
          </a:lstStyle>
          <a:p>
            <a:pPr eaLnBrk="1">
              <a:lnSpc>
                <a:spcPct val="101000"/>
              </a:lnSpc>
              <a:spcAft>
                <a:spcPts val="1413"/>
              </a:spcAft>
              <a:buClr>
                <a:srgbClr val="000000"/>
              </a:buClr>
              <a:buSzPct val="100000"/>
              <a:buFont typeface="Times New Roman" panose="02020603050405020304" pitchFamily="18" charset="0"/>
              <a:buChar char="•"/>
              <a:defRPr/>
            </a:pPr>
            <a:r>
              <a:rPr lang="en-GB" altLang="en-US" sz="2800" smtClean="0">
                <a:solidFill>
                  <a:srgbClr val="000000"/>
                </a:solidFill>
                <a:latin typeface="Verdana" panose="020B0604030504040204" pitchFamily="34" charset="0"/>
              </a:rPr>
              <a:t>Auditory Neuroscience – Chapter 8</a:t>
            </a:r>
          </a:p>
          <a:p>
            <a:pPr marL="341313" eaLnBrk="1">
              <a:lnSpc>
                <a:spcPct val="101000"/>
              </a:lnSpc>
              <a:spcAft>
                <a:spcPts val="1413"/>
              </a:spcAft>
              <a:buSzPct val="100000"/>
              <a:defRPr/>
            </a:pPr>
            <a:endParaRPr lang="en-GB" altLang="en-US" sz="2800" smtClean="0">
              <a:solidFill>
                <a:srgbClr val="000000"/>
              </a:solidFill>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189" y="183878"/>
            <a:ext cx="6445826" cy="1350962"/>
          </a:xfrm>
        </p:spPr>
        <p:txBody>
          <a:bodyPr/>
          <a:lstStyle/>
          <a:p>
            <a:pPr algn="l"/>
            <a:r>
              <a:rPr lang="en-US" dirty="0" err="1" smtClean="0"/>
              <a:t>Otoscopy</a:t>
            </a:r>
            <a:endParaRPr lang="en-US" dirty="0"/>
          </a:p>
        </p:txBody>
      </p:sp>
      <p:pic>
        <p:nvPicPr>
          <p:cNvPr id="1028" name="Picture 4" descr="Image result for otos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892" y="3570539"/>
            <a:ext cx="388843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tos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296" y="323453"/>
            <a:ext cx="43910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544368" y="3552390"/>
            <a:ext cx="3891677" cy="3891677"/>
          </a:xfrm>
          <a:prstGeom prst="rect">
            <a:avLst/>
          </a:prstGeom>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11619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Auditory Brainstem </a:t>
            </a:r>
            <a:br>
              <a:rPr lang="en-US" dirty="0" smtClean="0"/>
            </a:br>
            <a:r>
              <a:rPr lang="en-US" dirty="0" smtClean="0"/>
              <a:t>Response</a:t>
            </a:r>
            <a:endParaRPr lang="en-US" dirty="0"/>
          </a:p>
        </p:txBody>
      </p:sp>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464" y="255588"/>
            <a:ext cx="339743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627709"/>
            <a:ext cx="809625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8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Pure Tone </a:t>
            </a:r>
            <a:br>
              <a:rPr lang="en-US" dirty="0" smtClean="0"/>
            </a:br>
            <a:r>
              <a:rPr lang="en-US" dirty="0" smtClean="0"/>
              <a:t>Audiometry</a:t>
            </a:r>
            <a:endParaRPr lang="en-US" dirty="0"/>
          </a:p>
        </p:txBody>
      </p:sp>
      <p:sp>
        <p:nvSpPr>
          <p:cNvPr id="3" name="Content Placeholder 2"/>
          <p:cNvSpPr>
            <a:spLocks noGrp="1"/>
          </p:cNvSpPr>
          <p:nvPr>
            <p:ph idx="1"/>
          </p:nvPr>
        </p:nvSpPr>
        <p:spPr>
          <a:xfrm>
            <a:off x="575816" y="4283893"/>
            <a:ext cx="8785546" cy="3667546"/>
          </a:xfrm>
        </p:spPr>
        <p:txBody>
          <a:bodyPr/>
          <a:lstStyle/>
          <a:p>
            <a:pPr marL="457200" indent="-457200">
              <a:buFont typeface="Arial" panose="020B0604020202020204" pitchFamily="34" charset="0"/>
              <a:buChar char="•"/>
            </a:pPr>
            <a:r>
              <a:rPr lang="en-US" dirty="0" smtClean="0"/>
              <a:t>Put headphones on subject. Place in quiet environment. Vary  intensity of pure tones at </a:t>
            </a:r>
            <a:br>
              <a:rPr lang="en-US" dirty="0" smtClean="0"/>
            </a:br>
            <a:r>
              <a:rPr lang="en-US" dirty="0" smtClean="0"/>
              <a:t>125, 250, 500, 1000, 2000, 4000, 8000 Hz </a:t>
            </a:r>
            <a:br>
              <a:rPr lang="en-US" dirty="0" smtClean="0"/>
            </a:br>
            <a:r>
              <a:rPr lang="en-US" dirty="0" smtClean="0"/>
              <a:t>to find quietest sound level (in dB) that the subject can no longer hear.</a:t>
            </a:r>
            <a:endParaRPr lang="en-US" dirty="0" smtClean="0">
              <a:hlinkClick r:id="rId2"/>
            </a:endParaRPr>
          </a:p>
          <a:p>
            <a:pPr marL="457200" indent="-457200">
              <a:buFont typeface="Arial" panose="020B0604020202020204" pitchFamily="34" charset="0"/>
              <a:buChar char="•"/>
            </a:pPr>
            <a:r>
              <a:rPr lang="en-US" dirty="0" smtClean="0">
                <a:hlinkClick r:id="rId2"/>
              </a:rPr>
              <a:t>http</a:t>
            </a:r>
            <a:r>
              <a:rPr lang="en-US" dirty="0">
                <a:hlinkClick r:id="rId2"/>
              </a:rPr>
              <a:t>://</a:t>
            </a:r>
            <a:r>
              <a:rPr lang="en-US" dirty="0" smtClean="0">
                <a:hlinkClick r:id="rId2"/>
              </a:rPr>
              <a:t>auditoryneuroscience.com/pure-tone-audiogram</a:t>
            </a:r>
            <a:endParaRPr lang="en-US" dirty="0" smtClean="0"/>
          </a:p>
          <a:p>
            <a:endParaRPr lang="en-US" dirty="0"/>
          </a:p>
        </p:txBody>
      </p:sp>
      <p:pic>
        <p:nvPicPr>
          <p:cNvPr id="3074" name="Picture 2" descr="Image result for pure tone audiom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467469"/>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43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The Decibel Scale</a:t>
            </a:r>
          </a:p>
        </p:txBody>
      </p:sp>
      <p:sp>
        <p:nvSpPr>
          <p:cNvPr id="9219" name="Text Box 2"/>
          <p:cNvSpPr txBox="1">
            <a:spLocks noChangeArrowheads="1"/>
          </p:cNvSpPr>
          <p:nvPr/>
        </p:nvSpPr>
        <p:spPr bwMode="auto">
          <a:xfrm>
            <a:off x="503238" y="1768475"/>
            <a:ext cx="8867775" cy="443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buClrTx/>
              <a:buFontTx/>
              <a:buNone/>
            </a:pPr>
            <a:r>
              <a:rPr lang="en-GB" altLang="en-US"/>
              <a:t>Large range of possible sound pressures usually expressed in “orders of magnitude”.</a:t>
            </a:r>
          </a:p>
          <a:p>
            <a:pPr eaLnBrk="1">
              <a:buClrTx/>
              <a:buFontTx/>
              <a:buNone/>
            </a:pPr>
            <a:r>
              <a:rPr lang="en-GB" altLang="en-US"/>
              <a:t>1,000,000 fold increase in pressure = </a:t>
            </a:r>
            <a:br>
              <a:rPr lang="en-GB" altLang="en-US"/>
            </a:br>
            <a:r>
              <a:rPr lang="en-GB" altLang="en-US"/>
              <a:t>6 orders of magnitude = 6 Bel = 60 dB.</a:t>
            </a:r>
          </a:p>
          <a:p>
            <a:pPr eaLnBrk="1">
              <a:buClrTx/>
              <a:buFontTx/>
              <a:buNone/>
            </a:pPr>
            <a:r>
              <a:rPr lang="en-GB" altLang="en-US"/>
              <a:t>dB amplitude:</a:t>
            </a:r>
            <a:br>
              <a:rPr lang="en-GB" altLang="en-US"/>
            </a:br>
            <a:r>
              <a:rPr lang="en-GB" altLang="en-US"/>
              <a:t>y dB = 10 log</a:t>
            </a:r>
            <a:r>
              <a:rPr lang="en-GB" altLang="en-US" baseline="-25000"/>
              <a:t>10</a:t>
            </a:r>
            <a:r>
              <a:rPr lang="en-GB" altLang="en-US"/>
              <a:t>(x/x</a:t>
            </a:r>
            <a:r>
              <a:rPr lang="en-GB" altLang="en-US" baseline="-25000"/>
              <a:t>ref</a:t>
            </a:r>
            <a:r>
              <a:rPr lang="en-GB" altLang="en-US"/>
              <a:t>)</a:t>
            </a:r>
            <a:br>
              <a:rPr lang="en-GB" altLang="en-US"/>
            </a:br>
            <a:r>
              <a:rPr lang="en-GB" altLang="en-US"/>
              <a:t>0 dB implies x=x</a:t>
            </a:r>
            <a:r>
              <a:rPr lang="en-GB" altLang="en-US" baseline="-25000"/>
              <a:t>ref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dB SPL (Sound Pressure Level)</a:t>
            </a:r>
          </a:p>
        </p:txBody>
      </p:sp>
      <p:sp>
        <p:nvSpPr>
          <p:cNvPr id="11267" name="Text Box 2"/>
          <p:cNvSpPr txBox="1">
            <a:spLocks noChangeArrowheads="1"/>
          </p:cNvSpPr>
          <p:nvPr/>
        </p:nvSpPr>
        <p:spPr bwMode="auto">
          <a:xfrm>
            <a:off x="503238" y="1768475"/>
            <a:ext cx="8867775" cy="473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9725">
              <a:lnSpc>
                <a:spcPct val="101000"/>
              </a:lnSpc>
              <a:spcAft>
                <a:spcPts val="1413"/>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1000"/>
              </a:lnSpc>
              <a:buClrTx/>
              <a:buFontTx/>
              <a:buNone/>
            </a:pPr>
            <a:r>
              <a:rPr lang="en-GB" altLang="en-US"/>
              <a:t>“Levels” (or equivalently, “Intensities”) quantify energy delivered / unit area and time. Remember that kinetic energy is proportional to particle velocity squared, and velocity is proportional to pressure. </a:t>
            </a:r>
          </a:p>
          <a:p>
            <a:pPr eaLnBrk="1">
              <a:lnSpc>
                <a:spcPct val="91000"/>
              </a:lnSpc>
              <a:buClrTx/>
              <a:buFontTx/>
              <a:buNone/>
            </a:pPr>
            <a:r>
              <a:rPr lang="en-GB" altLang="en-US"/>
              <a:t>Hence:</a:t>
            </a:r>
            <a:br>
              <a:rPr lang="en-GB" altLang="en-US"/>
            </a:br>
            <a:r>
              <a:rPr lang="en-GB" altLang="en-US"/>
              <a:t>y dB SPL = 10 log</a:t>
            </a:r>
            <a:r>
              <a:rPr lang="en-GB" altLang="en-US" baseline="-25000"/>
              <a:t>10</a:t>
            </a:r>
            <a:r>
              <a:rPr lang="en-GB" altLang="en-US"/>
              <a:t>((x/x</a:t>
            </a:r>
            <a:r>
              <a:rPr lang="en-GB" altLang="en-US" baseline="-25000"/>
              <a:t>ref</a:t>
            </a:r>
            <a:r>
              <a:rPr lang="en-GB" altLang="en-US"/>
              <a:t>)</a:t>
            </a:r>
            <a:r>
              <a:rPr lang="en-GB" altLang="en-US" baseline="30000"/>
              <a:t>2</a:t>
            </a:r>
            <a:r>
              <a:rPr lang="en-GB" altLang="en-US"/>
              <a:t>) = 20 log</a:t>
            </a:r>
            <a:r>
              <a:rPr lang="en-GB" altLang="en-US" baseline="-25000"/>
              <a:t>10</a:t>
            </a:r>
            <a:r>
              <a:rPr lang="en-GB" altLang="en-US"/>
              <a:t>(x/x</a:t>
            </a:r>
            <a:r>
              <a:rPr lang="en-GB" altLang="en-US" baseline="-25000"/>
              <a:t>ref</a:t>
            </a:r>
            <a:r>
              <a:rPr lang="en-GB" altLang="en-US"/>
              <a:t>)</a:t>
            </a:r>
            <a:br>
              <a:rPr lang="en-GB" altLang="en-US"/>
            </a:br>
            <a:r>
              <a:rPr lang="en-GB" altLang="en-US"/>
              <a:t/>
            </a:r>
            <a:br>
              <a:rPr lang="en-GB" altLang="en-US"/>
            </a:br>
            <a:r>
              <a:rPr lang="en-GB" altLang="en-US"/>
              <a:t>where x is sound pressure and x</a:t>
            </a:r>
            <a:r>
              <a:rPr lang="en-GB" altLang="en-US" baseline="-25000"/>
              <a:t>ref</a:t>
            </a:r>
            <a:r>
              <a:rPr lang="en-GB" altLang="en-US"/>
              <a:t> is a reference pressure of 20 </a:t>
            </a:r>
            <a:r>
              <a:rPr lang="el-GR" altLang="en-US"/>
              <a:t>μ</a:t>
            </a:r>
            <a:r>
              <a:rPr lang="en-GB" altLang="en-US"/>
              <a:t>Pa</a:t>
            </a:r>
          </a:p>
          <a:p>
            <a:pPr eaLnBrk="1">
              <a:lnSpc>
                <a:spcPct val="91000"/>
              </a:lnSpc>
              <a:buClrTx/>
              <a:buFontTx/>
              <a:buNone/>
            </a:pPr>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Verdana" panose="020B0604030504040204" pitchFamily="34" charset="0"/>
                <a:ea typeface="Microsoft YaHei" panose="020B0503020204020204" pitchFamily="34" charset="-122"/>
              </a:defRPr>
            </a:lvl9pPr>
          </a:lstStyle>
          <a:p>
            <a:pPr algn="ctr" eaLnBrk="1">
              <a:spcAft>
                <a:spcPct val="0"/>
              </a:spcAft>
              <a:buClrTx/>
              <a:buFontTx/>
              <a:buNone/>
            </a:pPr>
            <a:r>
              <a:rPr lang="en-GB" altLang="en-US" sz="4400"/>
              <a:t>dB SPL and dB A</a:t>
            </a:r>
          </a:p>
        </p:txBody>
      </p:sp>
      <p:sp>
        <p:nvSpPr>
          <p:cNvPr id="13315" name="Text Box 2"/>
          <p:cNvSpPr txBox="1">
            <a:spLocks noChangeArrowheads="1"/>
          </p:cNvSpPr>
          <p:nvPr/>
        </p:nvSpPr>
        <p:spPr bwMode="auto">
          <a:xfrm>
            <a:off x="503238" y="1768475"/>
            <a:ext cx="43576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39725" indent="-339725">
              <a:lnSpc>
                <a:spcPct val="101000"/>
              </a:lnSpc>
              <a:spcAft>
                <a:spcPts val="1413"/>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100000"/>
              </a:lnSpc>
              <a:spcBef>
                <a:spcPts val="800"/>
              </a:spcBef>
              <a:spcAft>
                <a:spcPct val="0"/>
              </a:spcAft>
              <a:buFont typeface="Times New Roman" panose="02020603050405020304" pitchFamily="18" charset="0"/>
              <a:buChar char="•"/>
            </a:pPr>
            <a:r>
              <a:rPr lang="en-GB" altLang="en-US"/>
              <a:t>Iso-loudness contours</a:t>
            </a:r>
          </a:p>
        </p:txBody>
      </p:sp>
      <p:sp>
        <p:nvSpPr>
          <p:cNvPr id="13316" name="Text Box 3"/>
          <p:cNvSpPr txBox="1">
            <a:spLocks noChangeArrowheads="1"/>
          </p:cNvSpPr>
          <p:nvPr/>
        </p:nvSpPr>
        <p:spPr bwMode="auto">
          <a:xfrm>
            <a:off x="5013325" y="1768475"/>
            <a:ext cx="4357688"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lnSpc>
                <a:spcPct val="101000"/>
              </a:lnSpc>
              <a:spcAft>
                <a:spcPts val="1413"/>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100000"/>
              </a:lnSpc>
              <a:spcBef>
                <a:spcPts val="800"/>
              </a:spcBef>
              <a:spcAft>
                <a:spcPct val="0"/>
              </a:spcAft>
              <a:buFont typeface="Times New Roman" panose="02020603050405020304" pitchFamily="18" charset="0"/>
              <a:buChar char="•"/>
            </a:pPr>
            <a:r>
              <a:rPr lang="en-GB" altLang="en-US"/>
              <a:t>A-weighting filter (blue)</a:t>
            </a: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771775"/>
            <a:ext cx="4248150" cy="3813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2843213"/>
            <a:ext cx="4103688" cy="369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6"/>
          <p:cNvSpPr txBox="1">
            <a:spLocks noChangeArrowheads="1"/>
          </p:cNvSpPr>
          <p:nvPr/>
        </p:nvSpPr>
        <p:spPr bwMode="auto">
          <a:xfrm>
            <a:off x="704850" y="7056438"/>
            <a:ext cx="26225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101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1pPr>
            <a:lvl2pPr>
              <a:lnSpc>
                <a:spcPct val="101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Microsoft YaHei" panose="020B0503020204020204" pitchFamily="34" charset="-122"/>
              </a:defRPr>
            </a:lvl2pPr>
            <a:lvl3pPr>
              <a:lnSpc>
                <a:spcPct val="101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Verdana" panose="020B0604030504040204" pitchFamily="34" charset="0"/>
                <a:ea typeface="Microsoft YaHei" panose="020B0503020204020204" pitchFamily="34" charset="-122"/>
              </a:defRPr>
            </a:lvl3pPr>
            <a:lvl4pPr>
              <a:lnSpc>
                <a:spcPct val="101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4pPr>
            <a:lvl5pPr>
              <a:lnSpc>
                <a:spcPct val="101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ea typeface="Microsoft YaHei" panose="020B0503020204020204" pitchFamily="34" charset="-122"/>
              </a:defRPr>
            </a:lvl9pPr>
          </a:lstStyle>
          <a:p>
            <a:pPr eaLnBrk="1">
              <a:lnSpc>
                <a:spcPct val="93000"/>
              </a:lnSpc>
              <a:spcAft>
                <a:spcPct val="0"/>
              </a:spcAft>
              <a:buClrTx/>
              <a:buFontTx/>
              <a:buNone/>
            </a:pPr>
            <a:r>
              <a:rPr lang="en-GB" altLang="en-US" sz="1800">
                <a:solidFill>
                  <a:srgbClr val="FFFFFF"/>
                </a:solidFill>
                <a:latin typeface="Arial" panose="020B0604020202020204" pitchFamily="34" charset="0"/>
              </a:rPr>
              <a:t>Image source: wikipedia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6677</TotalTime>
  <Words>1167</Words>
  <Application>Microsoft Office PowerPoint</Application>
  <PresentationFormat>Custom</PresentationFormat>
  <Paragraphs>172</Paragraphs>
  <Slides>34</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Microsoft YaHei</vt:lpstr>
      <vt:lpstr>Arial</vt:lpstr>
      <vt:lpstr>Segoe UI</vt:lpstr>
      <vt:lpstr>Times New Roman</vt:lpstr>
      <vt:lpstr>Verdana</vt:lpstr>
      <vt:lpstr>Office Theme</vt:lpstr>
      <vt:lpstr>Hearing Loss,  Hearing Aids  and Cochlear Implants</vt:lpstr>
      <vt:lpstr>PowerPoint Presentation</vt:lpstr>
      <vt:lpstr>PowerPoint Presentation</vt:lpstr>
      <vt:lpstr>Otoscopy</vt:lpstr>
      <vt:lpstr>Auditory Brainstem  Response</vt:lpstr>
      <vt:lpstr>Pure Tone  Audiometry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Speakers of tonal languages may miss out on pitch cues to lexical tone with CIs.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 schnupp</dc:creator>
  <cp:lastModifiedBy>Prof. Jan SCHNUPP</cp:lastModifiedBy>
  <cp:revision>98</cp:revision>
  <cp:lastPrinted>1601-01-01T00:00:00Z</cp:lastPrinted>
  <dcterms:created xsi:type="dcterms:W3CDTF">2013-01-04T00:34:04Z</dcterms:created>
  <dcterms:modified xsi:type="dcterms:W3CDTF">2018-10-31T09:27:45Z</dcterms:modified>
</cp:coreProperties>
</file>