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sldIdLst>
    <p:sldId id="287" r:id="rId2"/>
    <p:sldId id="281" r:id="rId3"/>
    <p:sldId id="257" r:id="rId4"/>
    <p:sldId id="258" r:id="rId5"/>
    <p:sldId id="286" r:id="rId6"/>
    <p:sldId id="259" r:id="rId7"/>
    <p:sldId id="260" r:id="rId8"/>
    <p:sldId id="261" r:id="rId9"/>
    <p:sldId id="282" r:id="rId10"/>
    <p:sldId id="279" r:id="rId11"/>
    <p:sldId id="280" r:id="rId12"/>
    <p:sldId id="262" r:id="rId13"/>
    <p:sldId id="264" r:id="rId14"/>
    <p:sldId id="265" r:id="rId15"/>
    <p:sldId id="266" r:id="rId16"/>
    <p:sldId id="283" r:id="rId17"/>
    <p:sldId id="267" r:id="rId18"/>
    <p:sldId id="288" r:id="rId19"/>
    <p:sldId id="269" r:id="rId20"/>
    <p:sldId id="270" r:id="rId21"/>
    <p:sldId id="284" r:id="rId22"/>
    <p:sldId id="271" r:id="rId23"/>
    <p:sldId id="272" r:id="rId24"/>
    <p:sldId id="273" r:id="rId25"/>
    <p:sldId id="285" r:id="rId26"/>
    <p:sldId id="274" r:id="rId27"/>
    <p:sldId id="277" r:id="rId28"/>
    <p:sldId id="276" r:id="rId29"/>
    <p:sldId id="275" r:id="rId30"/>
    <p:sldId id="289" r:id="rId31"/>
    <p:sldId id="278" r:id="rId3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032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7FC96F5F-95D8-4659-949F-BA60AE6F25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811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90600" y="741363"/>
            <a:ext cx="4872038" cy="36560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630738"/>
            <a:ext cx="5483225" cy="43862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3324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9D000F-C2D6-4796-8729-EEF2CAEAA9F8}" type="slidenum">
              <a:rPr lang="en-GB"/>
              <a:pPr/>
              <a:t>14</a:t>
            </a:fld>
            <a:endParaRPr lang="en-GB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76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39164A-8631-4610-AF27-24533F490F53}" type="slidenum">
              <a:rPr lang="en-GB"/>
              <a:pPr/>
              <a:t>15</a:t>
            </a:fld>
            <a:endParaRPr lang="en-GB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13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86974C-69DE-4CB6-8D31-8DDD3C05DF3C}" type="slidenum">
              <a:rPr lang="en-GB"/>
              <a:pPr/>
              <a:t>17</a:t>
            </a:fld>
            <a:endParaRPr lang="en-GB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33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A4F0C-58A7-43B2-8AC2-09435DCE1E4D}" type="slidenum">
              <a:rPr lang="en-US"/>
              <a:pPr/>
              <a:t>18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00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3F2C06-82A7-4F10-A59E-2072F9EB3E36}" type="slidenum">
              <a:rPr lang="en-GB"/>
              <a:pPr/>
              <a:t>19</a:t>
            </a:fld>
            <a:endParaRPr lang="en-GB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64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A1B620-C48D-4B90-8518-988EB3D154D9}" type="slidenum">
              <a:rPr lang="en-GB"/>
              <a:pPr/>
              <a:t>20</a:t>
            </a:fld>
            <a:endParaRPr lang="en-GB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84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B8B0F7-9C38-44DB-B41D-69CDC138D4ED}" type="slidenum">
              <a:rPr lang="en-GB"/>
              <a:pPr/>
              <a:t>22</a:t>
            </a:fld>
            <a:endParaRPr lang="en-GB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97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1BA50D-D5C6-465D-91DE-F07FF4B2F3F0}" type="slidenum">
              <a:rPr lang="en-GB"/>
              <a:pPr/>
              <a:t>23</a:t>
            </a:fld>
            <a:endParaRPr lang="en-GB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16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273651-99A1-42A3-A2AC-56F822E00163}" type="slidenum">
              <a:rPr lang="en-GB"/>
              <a:pPr/>
              <a:t>24</a:t>
            </a:fld>
            <a:endParaRPr lang="en-GB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19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13F3D6-B606-4FA4-BE19-DBBD4E5F0F6C}" type="slidenum">
              <a:rPr lang="en-GB"/>
              <a:pPr/>
              <a:t>29</a:t>
            </a:fld>
            <a:endParaRPr lang="en-GB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http://upload.wikimedia.org/wikipedia/commons/thumb/3/39/Acoustic_weighting_curves_%281%29.svg/400px-Acoustic_weighting_curves_%281%29.svg.png</a:t>
            </a:r>
          </a:p>
          <a:p>
            <a:r>
              <a:rPr lang="en-GB"/>
              <a:t>http://upload.wikimedia.org/wikipedia/commons/thumb/4/47/Lindos1.svg/400px-Lindos1.svg.png</a:t>
            </a:r>
          </a:p>
        </p:txBody>
      </p:sp>
    </p:spTree>
    <p:extLst>
      <p:ext uri="{BB962C8B-B14F-4D97-AF65-F5344CB8AC3E}">
        <p14:creationId xmlns:p14="http://schemas.microsoft.com/office/powerpoint/2010/main" val="2181337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AF9712-021D-495D-BD87-7618291B2A3F}" type="slidenum">
              <a:rPr lang="en-GB"/>
              <a:pPr/>
              <a:t>3</a:t>
            </a:fld>
            <a:endParaRPr lang="en-GB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12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1B6945-D8A1-451B-8923-8F69500E4127}" type="slidenum">
              <a:rPr lang="en-GB"/>
              <a:pPr/>
              <a:t>4</a:t>
            </a:fld>
            <a:endParaRPr lang="en-GB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47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lnSpc>
                <a:spcPct val="90000"/>
              </a:lnSpc>
              <a:spcBef>
                <a:spcPct val="20000"/>
              </a:spcBef>
              <a:buSzPct val="90000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lnSpc>
                <a:spcPct val="90000"/>
              </a:lnSpc>
              <a:spcBef>
                <a:spcPct val="20000"/>
              </a:spcBef>
              <a:buSzPct val="90000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lnSpc>
                <a:spcPct val="90000"/>
              </a:lnSpc>
              <a:spcBef>
                <a:spcPct val="20000"/>
              </a:spcBef>
              <a:buSzPct val="90000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lnSpc>
                <a:spcPct val="90000"/>
              </a:lnSpc>
              <a:spcBef>
                <a:spcPct val="20000"/>
              </a:spcBef>
              <a:buSzPct val="90000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lnSpc>
                <a:spcPct val="90000"/>
              </a:lnSpc>
              <a:spcBef>
                <a:spcPct val="20000"/>
              </a:spcBef>
              <a:buSzPct val="90000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SzTx/>
            </a:pPr>
            <a:fld id="{28E4A30E-93FC-4D49-B532-60BB5EE2FF2A}" type="slidenum">
              <a:rPr lang="en-GB" altLang="en-US" sz="1200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SzTx/>
              </a:pPr>
              <a:t>5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2324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CE66EE-2C34-4561-91DE-1C56053D9155}" type="slidenum">
              <a:rPr lang="en-GB"/>
              <a:pPr/>
              <a:t>6</a:t>
            </a:fld>
            <a:endParaRPr lang="en-GB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40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0D5880-0821-4FF6-B61B-526FB564312C}" type="slidenum">
              <a:rPr lang="en-GB"/>
              <a:pPr/>
              <a:t>7</a:t>
            </a:fld>
            <a:endParaRPr lang="en-GB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83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AED6AE-1C05-44F8-AC88-B21C95935F48}" type="slidenum">
              <a:rPr lang="en-GB"/>
              <a:pPr/>
              <a:t>8</a:t>
            </a:fld>
            <a:endParaRPr lang="en-GB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23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1DC41A-D678-4C4E-8B08-F6756800F398}" type="slidenum">
              <a:rPr lang="en-GB"/>
              <a:pPr/>
              <a:t>12</a:t>
            </a:fld>
            <a:endParaRPr lang="en-GB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41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1BDFAD-D84D-4CCB-A63E-C846F58239D5}" type="slidenum">
              <a:rPr lang="en-GB"/>
              <a:pPr/>
              <a:t>13</a:t>
            </a:fld>
            <a:endParaRPr lang="en-GB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6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1BADF8-B1A4-4F13-8008-E684B4314B4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8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0D3916-0248-4080-951F-DE4DAB6F51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85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165046-63D3-466A-A115-75D5CB39833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073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A5EF-D6F2-4995-9EA8-5D7318B212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212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FD6856-8137-47F3-8C9D-FDF2A523A67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45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AE9D68-66E8-4CC8-9E04-9F7EBB2D6B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56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7687" cy="4383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325" y="1768475"/>
            <a:ext cx="4357688" cy="4383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0ABA86-D78D-41E2-910E-FFE177A696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58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D82529-FB82-4768-9BB1-0E9A710D72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25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21D195-9D1E-4C77-BA63-5F2F6EA7A59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25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BF753-E8B5-45BA-9623-77A8A5B0EF0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36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4E18C8-0317-4A4A-8956-F81442A189B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25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BAEBEF-1C00-43AA-B7B4-D9C1B4260AF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10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7775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7E2409D7-7A82-458A-9496-30BC6C075FD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101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10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10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10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n.schnupp@dpag.ox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file:///C:\jan\LECTURES\FHSneuroII\queenOfTheNight.wav" TargetMode="External"/><Relationship Id="rId7" Type="http://schemas.openxmlformats.org/officeDocument/2006/relationships/image" Target="../media/image17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openxmlformats.org/officeDocument/2006/relationships/audio" Target="file:///C:\jan\LECTURES\FHSneuroII\queenOfTheNight.wav" TargetMode="External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auditoryneuroscience.com/vocal_fold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C:\jan\LECTURES\AuditoryNeuroscience\lecture1\wavePropagation.avi" TargetMode="External"/><Relationship Id="rId1" Type="http://schemas.microsoft.com/office/2007/relationships/media" Target="file:///C:\jan\LECTURES\AuditoryNeuroscience\lecture1\wavePropagation.avi" TargetMode="External"/><Relationship Id="rId6" Type="http://schemas.openxmlformats.org/officeDocument/2006/relationships/image" Target="../media/image23.png"/><Relationship Id="rId5" Type="http://schemas.openxmlformats.org/officeDocument/2006/relationships/hyperlink" Target="http://auditoryneuroscience.com/acoustics/sound_propagation" TargetMode="External"/><Relationship Id="rId4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uditoryneuroscience.com/acoustics/inverse_square_law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jan\LECTURES\AuditoryNeuroscience\lecture1\simpleHarmonicMotion.mpg" TargetMode="External"/><Relationship Id="rId1" Type="http://schemas.microsoft.com/office/2007/relationships/media" Target="file:///C:\jan\LECTURES\AuditoryNeuroscience\lecture1\simpleHarmonicMotion.mpg" TargetMode="External"/><Relationship Id="rId6" Type="http://schemas.openxmlformats.org/officeDocument/2006/relationships/image" Target="../media/image2.png"/><Relationship Id="rId5" Type="http://schemas.openxmlformats.org/officeDocument/2006/relationships/hyperlink" Target="http://auditoryneuroscience.com/acoustics/simple_harmonic_motion" TargetMode="External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auditoryneuroscience.com/acoustics/clinical_audiogram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.xml"/><Relationship Id="rId7" Type="http://schemas.openxmlformats.org/officeDocument/2006/relationships/hyperlink" Target="http://auditoryneuroscience.com/acoustics/modes_of_vibration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://auditoryneuroscience.com/acoustics/modes-vibration-2-d" TargetMode="Externa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39761" y="2386897"/>
            <a:ext cx="8807371" cy="155218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9208" tIns="51588" rIns="99208" bIns="51588" numCol="1" anchor="b" anchorCtr="1" compatLnSpc="1">
            <a:prstTxWarp prst="textNoShape">
              <a:avLst/>
            </a:prstTxWarp>
          </a:bodyPr>
          <a:lstStyle/>
          <a:p>
            <a:pPr algn="r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altLang="en-US" sz="5291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An Introduction to Sound</a:t>
            </a:r>
            <a:r>
              <a:rPr lang="en-US" altLang="en-US" sz="4409" dirty="0"/>
              <a:t/>
            </a:r>
            <a:br>
              <a:rPr lang="en-US" altLang="en-US" sz="4409" dirty="0"/>
            </a:br>
            <a:endParaRPr lang="en-US" altLang="en-US" sz="4409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95504" y="4089574"/>
            <a:ext cx="6191234" cy="294512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9208" tIns="51588" rIns="99208" bIns="51588" numCol="1" anchor="t" anchorCtr="1" compatLnSpc="1">
            <a:prstTxWarp prst="textNoShape">
              <a:avLst/>
            </a:prstTxWarp>
          </a:bodyPr>
          <a:lstStyle/>
          <a:p>
            <a:pPr marL="0" indent="0" algn="r" hangingPunct="1">
              <a:lnSpc>
                <a:spcPct val="80000"/>
              </a:lnSpc>
              <a:spcBef>
                <a:spcPts val="661"/>
              </a:spcBef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en-US" sz="2646" dirty="0" smtClean="0"/>
              <a:t>Auditory Neuroscience 1</a:t>
            </a:r>
            <a:endParaRPr lang="en-GB" altLang="en-US" sz="2646" dirty="0"/>
          </a:p>
          <a:p>
            <a:pPr marL="0" indent="0" algn="r" hangingPunct="1">
              <a:lnSpc>
                <a:spcPct val="8000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endParaRPr lang="en-US" altLang="en-US" dirty="0" smtClean="0"/>
          </a:p>
          <a:p>
            <a:pPr marL="0" indent="0" algn="r" hangingPunct="1">
              <a:lnSpc>
                <a:spcPct val="8000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altLang="en-US" dirty="0" smtClean="0"/>
              <a:t>Prof. Jan Schnupp</a:t>
            </a:r>
          </a:p>
          <a:p>
            <a:pPr marL="0" indent="0" algn="r" hangingPunct="1">
              <a:lnSpc>
                <a:spcPct val="8000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altLang="en-US" dirty="0" smtClean="0">
                <a:solidFill>
                  <a:srgbClr val="009999"/>
                </a:solidFill>
                <a:hlinkClick r:id="rId3"/>
              </a:rPr>
              <a:t>wschnupp@cityu.edu.hk</a:t>
            </a:r>
            <a:endParaRPr lang="en-US" altLang="en-US" sz="2425" dirty="0"/>
          </a:p>
          <a:p>
            <a:pPr marL="0" indent="0" algn="r" hangingPunct="1">
              <a:lnSpc>
                <a:spcPct val="80000"/>
              </a:lnSpc>
              <a:spcBef>
                <a:spcPts val="661"/>
              </a:spcBef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altLang="en-US" sz="2425" dirty="0" smtClean="0"/>
              <a:t>http://auditoryneuroscience.com</a:t>
            </a:r>
            <a:endParaRPr lang="en-US" altLang="en-US" sz="2425" dirty="0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92" y="4969786"/>
            <a:ext cx="2390397" cy="128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6096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Making a Triangle Wave from </a:t>
            </a:r>
            <a:br>
              <a:rPr lang="en-GB" sz="4000"/>
            </a:br>
            <a:r>
              <a:rPr lang="en-GB" sz="4000"/>
              <a:t>Sine Waves (“Fourier Basis”)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2195513"/>
            <a:ext cx="8867775" cy="4383087"/>
          </a:xfrm>
        </p:spPr>
        <p:txBody>
          <a:bodyPr/>
          <a:lstStyle/>
          <a:p>
            <a:endParaRPr lang="en-US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25" y="1547813"/>
            <a:ext cx="11576050" cy="506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Making a Triangle Wave</a:t>
            </a:r>
            <a:br>
              <a:rPr lang="en-GB" sz="4000"/>
            </a:br>
            <a:r>
              <a:rPr lang="en-GB" sz="4000"/>
              <a:t>from Impulses (“Nyquist Basis”)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2124075"/>
            <a:ext cx="4105275" cy="4819650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x(t)=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(0)…</a:t>
            </a:r>
            <a:br>
              <a:rPr lang="en-GB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-2/3 </a:t>
            </a:r>
            <a:r>
              <a:rPr lang="el-GR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el-GR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/5)…</a:t>
            </a:r>
            <a:br>
              <a:rPr lang="en-GB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-1/3 </a:t>
            </a:r>
            <a:r>
              <a:rPr lang="el-GR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l-GR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/5)…</a:t>
            </a:r>
            <a:br>
              <a:rPr lang="en-GB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+1/3 </a:t>
            </a:r>
            <a:r>
              <a:rPr lang="el-GR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el-GR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/5)…</a:t>
            </a:r>
            <a:br>
              <a:rPr lang="en-GB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+2/3 </a:t>
            </a:r>
            <a:r>
              <a:rPr lang="el-GR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</a:t>
            </a:r>
            <a:r>
              <a:rPr lang="el-GR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/5)…</a:t>
            </a:r>
            <a:br>
              <a:rPr lang="en-GB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+3/3 </a:t>
            </a:r>
            <a:r>
              <a:rPr lang="el-GR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</a:t>
            </a:r>
            <a:r>
              <a:rPr lang="el-GR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/5)…</a:t>
            </a:r>
            <a:br>
              <a:rPr lang="en-GB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dirty="0">
                <a:solidFill>
                  <a:schemeClr val="hlink"/>
                </a:solidFill>
              </a:rPr>
              <a:t>…</a:t>
            </a:r>
          </a:p>
          <a:p>
            <a:endParaRPr lang="en-GB" dirty="0">
              <a:solidFill>
                <a:schemeClr val="hlink"/>
              </a:solidFill>
            </a:endParaRPr>
          </a:p>
          <a:p>
            <a:endParaRPr lang="el-GR" dirty="0">
              <a:solidFill>
                <a:schemeClr val="hlink"/>
              </a:solidFill>
            </a:endParaRP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2208213"/>
            <a:ext cx="4979988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76263" y="-109538"/>
            <a:ext cx="9070975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Fourier Synthesis of a Click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971550"/>
            <a:ext cx="7959725" cy="575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84213"/>
            <a:ext cx="9501187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76263" y="-107950"/>
            <a:ext cx="9070975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3200"/>
              <a:t>The Effect of Windowing on a Spectrum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Time-Frequency Trade-off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331913"/>
            <a:ext cx="7950200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52413"/>
            <a:ext cx="9070975" cy="1360487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Spectrograms with Short or Long Windows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928813"/>
            <a:ext cx="10079037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 anchor="ctr"/>
          <a:lstStyle/>
          <a:p>
            <a:r>
              <a:rPr lang="en-GB" sz="4400"/>
              <a:t>3: Impulse responses, linear filters and voices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/>
          <a:p>
            <a:pPr>
              <a:lnSpc>
                <a:spcPct val="93000"/>
              </a:lnSpc>
              <a:spcAft>
                <a:spcPct val="0"/>
              </a:spcAft>
            </a:pPr>
            <a:endParaRPr lang="en-US" sz="3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000"/>
              <a:t>Impulse Responses (Convolution)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58888"/>
            <a:ext cx="9577388" cy="600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14" y="335985"/>
            <a:ext cx="6503998" cy="649223"/>
          </a:xfrm>
          <a:ln/>
        </p:spPr>
        <p:txBody>
          <a:bodyPr/>
          <a:lstStyle/>
          <a:p>
            <a:r>
              <a:rPr lang="en-GB" dirty="0"/>
              <a:t>Vowel Sounds</a:t>
            </a: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511" y="5375768"/>
            <a:ext cx="9323599" cy="1847921"/>
          </a:xfrm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764"/>
              <a:t>When someone vocalizes, the glottal folds (vocal chords) open and shut periodically, producing a </a:t>
            </a:r>
            <a:r>
              <a:rPr lang="en-GB" sz="1764" i="1"/>
              <a:t>glottal pulse train</a:t>
            </a:r>
            <a:r>
              <a:rPr lang="en-GB" sz="1764"/>
              <a:t> with a frequency of around 100 Hz. </a:t>
            </a:r>
          </a:p>
          <a:p>
            <a:pPr>
              <a:lnSpc>
                <a:spcPct val="80000"/>
              </a:lnSpc>
            </a:pPr>
            <a:r>
              <a:rPr lang="en-US" sz="1764"/>
              <a:t>The rate of the glottal pulses determines the harmonic structure, and therefore the melodic pitch, of a vowel.</a:t>
            </a:r>
          </a:p>
          <a:p>
            <a:pPr>
              <a:lnSpc>
                <a:spcPct val="80000"/>
              </a:lnSpc>
            </a:pPr>
            <a:r>
              <a:rPr lang="en-GB" sz="1764"/>
              <a:t>The glottal pulses excite </a:t>
            </a:r>
            <a:r>
              <a:rPr lang="en-US" sz="1764"/>
              <a:t>(and are filtered by) </a:t>
            </a:r>
            <a:r>
              <a:rPr lang="en-GB" sz="1764"/>
              <a:t>resonant cavities in the throat, mouth and nose.</a:t>
            </a:r>
          </a:p>
        </p:txBody>
      </p:sp>
      <p:pic>
        <p:nvPicPr>
          <p:cNvPr id="124932" name="Picture 4" descr="slowcord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0" y="1175949"/>
            <a:ext cx="2024664" cy="369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3" name="Picture 5" descr="larynxAnatom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417" y="1175949"/>
            <a:ext cx="2925874" cy="32758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287" y="1175949"/>
            <a:ext cx="4199819" cy="29573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pic>
        <p:nvPicPr>
          <p:cNvPr id="124935" name="Picture 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79" y="4283815"/>
            <a:ext cx="335986" cy="33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6300258" y="4283816"/>
            <a:ext cx="2056973" cy="39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2205" dirty="0"/>
              <a:t>Banal “</a:t>
            </a:r>
            <a:r>
              <a:rPr lang="en-US" sz="2205" dirty="0" err="1"/>
              <a:t>AAAhh</a:t>
            </a:r>
            <a:r>
              <a:rPr lang="en-US" sz="2205" dirty="0"/>
              <a:t>”</a:t>
            </a:r>
            <a:endParaRPr lang="en-GB" sz="2205" dirty="0"/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6300258" y="4787794"/>
            <a:ext cx="2747868" cy="39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2205"/>
              <a:t>Superlative “AAAhh”</a:t>
            </a:r>
            <a:endParaRPr lang="en-GB" sz="2205"/>
          </a:p>
        </p:txBody>
      </p:sp>
      <p:pic>
        <p:nvPicPr>
          <p:cNvPr id="124940" name="queenOfTheNight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030" y="4787793"/>
            <a:ext cx="335986" cy="33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1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3" fill="hold"/>
                                        <p:tgtEl>
                                          <p:spTgt spid="1249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3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93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49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91" fill="hold"/>
                                        <p:tgtEl>
                                          <p:spTgt spid="1249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94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3600"/>
              <a:t>Click Trains, Harmonics and Voices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782763"/>
            <a:ext cx="7599363" cy="455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08288" y="6551613"/>
            <a:ext cx="641508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 sz="2200">
                <a:hlinkClick r:id="rId4"/>
              </a:rPr>
              <a:t>http://auditoryneuroscience.com/vocal_folds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 anchor="ctr"/>
          <a:lstStyle/>
          <a:p>
            <a:r>
              <a:rPr lang="en-GB" sz="4400" dirty="0"/>
              <a:t>1: Sound Sources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/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en-GB" sz="3200" dirty="0">
                <a:latin typeface="Arial" panose="020B0604020202020204" pitchFamily="34" charset="0"/>
              </a:rPr>
              <a:t>Why and how </a:t>
            </a:r>
            <a:r>
              <a:rPr lang="en-GB" sz="3200" dirty="0" smtClean="0">
                <a:latin typeface="Arial" panose="020B0604020202020204" pitchFamily="34" charset="0"/>
              </a:rPr>
              <a:t>things </a:t>
            </a:r>
            <a:r>
              <a:rPr lang="en-GB" sz="3200" dirty="0">
                <a:latin typeface="Arial" panose="020B0604020202020204" pitchFamily="34" charset="0"/>
              </a:rPr>
              <a:t>vibrate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Low and High Pitched Voices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00" y="1368425"/>
            <a:ext cx="10294938" cy="565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 anchor="ctr"/>
          <a:lstStyle/>
          <a:p>
            <a:r>
              <a:rPr lang="en-GB" sz="4400"/>
              <a:t>4: Sound Propagation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/>
          <a:p>
            <a:pPr>
              <a:lnSpc>
                <a:spcPct val="93000"/>
              </a:lnSpc>
              <a:spcAft>
                <a:spcPct val="0"/>
              </a:spcAft>
            </a:pPr>
            <a:endParaRPr lang="en-US" sz="3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1401763"/>
            <a:ext cx="9070975" cy="1262062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Sound Propagation</a:t>
            </a:r>
          </a:p>
        </p:txBody>
      </p:sp>
      <p:sp>
        <p:nvSpPr>
          <p:cNvPr id="18434" name="AutoShape 2">
            <a:hlinkClick r:id="" action="ppaction://media"/>
          </p:cNvPr>
          <p:cNvSpPr>
            <a:spLocks noChangeAspect="1" noChangeArrowheads="1"/>
          </p:cNvSp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SpPr>
        <p:spPr bwMode="auto">
          <a:xfrm>
            <a:off x="828675" y="3048000"/>
            <a:ext cx="8658225" cy="156051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871662" y="5472113"/>
            <a:ext cx="662503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 dirty="0">
                <a:hlinkClick r:id="rId5"/>
              </a:rPr>
              <a:t>http://auditoryneuroscience.com/acoustics/sound_propagation</a:t>
            </a:r>
          </a:p>
        </p:txBody>
      </p:sp>
      <p:pic>
        <p:nvPicPr>
          <p:cNvPr id="18437" name="wavePropagation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987675"/>
            <a:ext cx="9288462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40" fill="hold"/>
                                        <p:tgtEl>
                                          <p:spTgt spid="18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84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4"/>
                </p:tgtEl>
              </p:cMediaNode>
            </p:video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8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The Inverse Square Law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7338" y="1763713"/>
            <a:ext cx="8929687" cy="5214937"/>
          </a:xfrm>
          <a:ln/>
        </p:spPr>
        <p:txBody>
          <a:bodyPr/>
          <a:lstStyle/>
          <a:p>
            <a:pPr marL="431800" indent="-323850"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400"/>
              <a:t>Sound waves radiate out from the source in all directions.</a:t>
            </a:r>
          </a:p>
          <a:p>
            <a:pPr marL="431800" indent="-323850"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400"/>
              <a:t>They get “stretched” out as the distance from the source increases.</a:t>
            </a:r>
          </a:p>
          <a:p>
            <a:pPr marL="431800" indent="-323850"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400"/>
              <a:t>Hence sound intensity is inversely proportional to the square of the distance to the source. </a:t>
            </a:r>
          </a:p>
          <a:p>
            <a:pPr marL="431800" indent="-323850"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400">
                <a:hlinkClick r:id="rId3"/>
              </a:rPr>
              <a:t>http://auditoryneuroscience.com/acoustics/</a:t>
            </a:r>
            <a:br>
              <a:rPr lang="en-GB" sz="2400">
                <a:hlinkClick r:id="rId3"/>
              </a:rPr>
            </a:br>
            <a:r>
              <a:rPr lang="en-GB" sz="2400">
                <a:hlinkClick r:id="rId3"/>
              </a:rPr>
              <a:t>inverse_square_law</a:t>
            </a:r>
            <a:endParaRPr lang="en-GB" sz="2400"/>
          </a:p>
          <a:p>
            <a:pPr marL="431800" indent="-323850"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400"/>
          </a:p>
          <a:p>
            <a:pPr marL="431800" indent="-323850"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40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92163" y="6156325"/>
            <a:ext cx="8135937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endParaRPr lang="en-US" sz="2400">
              <a:solidFill>
                <a:schemeClr val="accent2"/>
              </a:solidFill>
              <a:hlinkClick r:id="rId3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Velocity and Pressure Waves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8867775" cy="5324475"/>
          </a:xfrm>
        </p:spPr>
        <p:txBody>
          <a:bodyPr/>
          <a:lstStyle/>
          <a:p>
            <a:r>
              <a:rPr lang="en-GB" dirty="0"/>
              <a:t>Pressure (P) is proportional to force (F) between adjacent sound particles.</a:t>
            </a:r>
          </a:p>
          <a:p>
            <a:r>
              <a:rPr lang="en-GB" dirty="0"/>
              <a:t>Let a sound source emit a sinusoid.</a:t>
            </a:r>
          </a:p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= m ∙ a = m ∙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dv/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b ∙ cos(f ∙ t) </a:t>
            </a:r>
          </a:p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</a:t>
            </a:r>
            <a:r>
              <a:rPr lang="en-GB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∫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b/m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cos(f ∙ t)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b/(f ∙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sin(f ∙ t)</a:t>
            </a:r>
          </a:p>
          <a:p>
            <a:r>
              <a:rPr lang="en-GB" dirty="0"/>
              <a:t>Hence particle velocity and pressure are </a:t>
            </a:r>
            <a:r>
              <a:rPr lang="en-GB" i="1" dirty="0"/>
              <a:t>90 </a:t>
            </a:r>
            <a:r>
              <a:rPr lang="en-GB" i="1" dirty="0" err="1"/>
              <a:t>deg</a:t>
            </a:r>
            <a:r>
              <a:rPr lang="en-GB" i="1" dirty="0"/>
              <a:t> out of phase</a:t>
            </a:r>
            <a:r>
              <a:rPr lang="en-GB" dirty="0"/>
              <a:t> (pressure “leads”) but </a:t>
            </a:r>
            <a:r>
              <a:rPr lang="en-GB" i="1" dirty="0"/>
              <a:t>proportional in amplitude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 anchor="ctr"/>
          <a:lstStyle/>
          <a:p>
            <a:r>
              <a:rPr lang="en-GB" sz="4400"/>
              <a:t>5: Sound Intensity, dB Scales and Loudness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/>
          <a:p>
            <a:pPr>
              <a:lnSpc>
                <a:spcPct val="93000"/>
              </a:lnSpc>
              <a:spcAft>
                <a:spcPct val="0"/>
              </a:spcAft>
            </a:pPr>
            <a:endParaRPr lang="en-US" sz="3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Sound Pressure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547813"/>
            <a:ext cx="8867775" cy="5540375"/>
          </a:xfrm>
        </p:spPr>
        <p:txBody>
          <a:bodyPr/>
          <a:lstStyle/>
          <a:p>
            <a:pPr>
              <a:lnSpc>
                <a:spcPct val="91000"/>
              </a:lnSpc>
            </a:pPr>
            <a:r>
              <a:rPr lang="en-GB" dirty="0"/>
              <a:t>Sound is most commonly referred to as a pressure wave, with pressure measured in </a:t>
            </a:r>
            <a:r>
              <a:rPr lang="el-GR" dirty="0"/>
              <a:t>μ</a:t>
            </a:r>
            <a:r>
              <a:rPr lang="en-GB" dirty="0"/>
              <a:t>Pa. (Microphones usually measure pressure).</a:t>
            </a:r>
          </a:p>
          <a:p>
            <a:pPr>
              <a:lnSpc>
                <a:spcPct val="91000"/>
              </a:lnSpc>
            </a:pPr>
            <a:r>
              <a:rPr lang="en-GB" dirty="0"/>
              <a:t>The smallest audible sound pressure is ca 20 </a:t>
            </a:r>
            <a:r>
              <a:rPr lang="el-GR" dirty="0"/>
              <a:t>μ</a:t>
            </a:r>
            <a:r>
              <a:rPr lang="en-GB" dirty="0"/>
              <a:t>Pa (for comparison, atmospheric pressure is 101.3 </a:t>
            </a:r>
            <a:r>
              <a:rPr lang="en-GB" dirty="0" err="1"/>
              <a:t>kPa</a:t>
            </a:r>
            <a:r>
              <a:rPr lang="en-GB" dirty="0"/>
              <a:t>, 5 billion times larger).</a:t>
            </a:r>
          </a:p>
          <a:p>
            <a:pPr>
              <a:lnSpc>
                <a:spcPct val="91000"/>
              </a:lnSpc>
            </a:pPr>
            <a:r>
              <a:rPr lang="en-GB" dirty="0"/>
              <a:t>The loudest tolerable sounds have pressures ca 1 million times larger than the weakest audible sounds.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Pressure vs Intensity (or Level)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403350"/>
            <a:ext cx="8856663" cy="5976938"/>
          </a:xfrm>
        </p:spPr>
        <p:txBody>
          <a:bodyPr/>
          <a:lstStyle/>
          <a:p>
            <a:pPr>
              <a:lnSpc>
                <a:spcPct val="91000"/>
              </a:lnSpc>
            </a:pPr>
            <a:r>
              <a:rPr lang="en-GB" sz="2400"/>
              <a:t>Sound intensities are more commonly reported than sound amplitudes.</a:t>
            </a:r>
          </a:p>
          <a:p>
            <a:pPr>
              <a:lnSpc>
                <a:spcPct val="91000"/>
              </a:lnSpc>
            </a:pPr>
            <a:r>
              <a:rPr lang="en-GB" sz="2400"/>
              <a:t>Intensity = Power / unit area.</a:t>
            </a:r>
          </a:p>
          <a:p>
            <a:pPr>
              <a:lnSpc>
                <a:spcPct val="91000"/>
              </a:lnSpc>
            </a:pPr>
            <a:r>
              <a:rPr lang="en-GB" sz="2400"/>
              <a:t>Power = Energy / unit time, is proportional to amplitude</a:t>
            </a:r>
            <a:r>
              <a:rPr lang="en-GB" sz="2400" baseline="30000"/>
              <a:t>2</a:t>
            </a:r>
            <a:r>
              <a:rPr lang="en-GB" sz="2400"/>
              <a:t>. </a:t>
            </a:r>
            <a:br>
              <a:rPr lang="en-GB" sz="2400"/>
            </a:br>
            <a:r>
              <a:rPr lang="en-GB" sz="2400"/>
              <a:t>(Kinetic energy =1/2 m v</a:t>
            </a:r>
            <a:r>
              <a:rPr lang="en-GB" sz="2400" baseline="30000"/>
              <a:t>2</a:t>
            </a:r>
            <a:r>
              <a:rPr lang="en-GB" sz="2400"/>
              <a:t>, and pressure, velocity and amplitude all proportional to each other.)</a:t>
            </a:r>
          </a:p>
          <a:p>
            <a:pPr>
              <a:lnSpc>
                <a:spcPct val="91000"/>
              </a:lnSpc>
            </a:pPr>
            <a:r>
              <a:rPr lang="en-GB" sz="2400"/>
              <a:t>dB intensity:</a:t>
            </a:r>
            <a:br>
              <a:rPr lang="en-GB" sz="2400"/>
            </a:br>
            <a:r>
              <a:rPr lang="en-GB" sz="2400"/>
              <a:t>1 dB = 10 log((p/p</a:t>
            </a:r>
            <a:r>
              <a:rPr lang="en-GB" sz="2400" baseline="-25000"/>
              <a:t>ref</a:t>
            </a:r>
            <a:r>
              <a:rPr lang="en-GB" sz="2400"/>
              <a:t>)</a:t>
            </a:r>
            <a:r>
              <a:rPr lang="en-GB" sz="2400" baseline="30000"/>
              <a:t>2</a:t>
            </a:r>
            <a:r>
              <a:rPr lang="en-GB" sz="2400"/>
              <a:t>) = 20 log(p/p</a:t>
            </a:r>
            <a:r>
              <a:rPr lang="en-GB" sz="2400" baseline="-25000"/>
              <a:t>ref</a:t>
            </a:r>
            <a:r>
              <a:rPr lang="en-GB" sz="2400"/>
              <a:t>)</a:t>
            </a:r>
          </a:p>
          <a:p>
            <a:pPr>
              <a:lnSpc>
                <a:spcPct val="91000"/>
              </a:lnSpc>
            </a:pPr>
            <a:r>
              <a:rPr lang="en-GB" sz="2400" b="1"/>
              <a:t>dB SPL = 20 log(x/20 </a:t>
            </a:r>
            <a:r>
              <a:rPr lang="el-GR" sz="2400" b="1"/>
              <a:t>μ</a:t>
            </a:r>
            <a:r>
              <a:rPr lang="en-GB" sz="2400" b="1"/>
              <a:t>Pa)</a:t>
            </a:r>
          </a:p>
          <a:p>
            <a:pPr>
              <a:lnSpc>
                <a:spcPct val="91000"/>
              </a:lnSpc>
            </a:pPr>
            <a:r>
              <a:rPr lang="en-GB" sz="2400"/>
              <a:t>Weakest audible sound: 0 dB SPL.</a:t>
            </a:r>
          </a:p>
          <a:p>
            <a:pPr>
              <a:lnSpc>
                <a:spcPct val="91000"/>
              </a:lnSpc>
            </a:pPr>
            <a:r>
              <a:rPr lang="en-GB" sz="2400"/>
              <a:t>Loudest tolerable sound: 120 dB SPL.</a:t>
            </a:r>
          </a:p>
          <a:p>
            <a:pPr>
              <a:lnSpc>
                <a:spcPct val="91000"/>
              </a:lnSpc>
            </a:pPr>
            <a:r>
              <a:rPr lang="en-GB" sz="2400"/>
              <a:t>Typical conversational sound level: ca 70 dB SPL</a:t>
            </a:r>
          </a:p>
          <a:p>
            <a:pPr>
              <a:lnSpc>
                <a:spcPct val="91000"/>
              </a:lnSpc>
            </a:pPr>
            <a:endParaRPr lang="en-GB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Decibel Scale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Large pressure range usually expressed in “orders of magnitude”.</a:t>
            </a:r>
          </a:p>
          <a:p>
            <a:r>
              <a:rPr lang="en-GB" dirty="0"/>
              <a:t>1,000,000 fold increase in pressure = </a:t>
            </a:r>
            <a:br>
              <a:rPr lang="en-GB" dirty="0"/>
            </a:br>
            <a:r>
              <a:rPr lang="en-GB" dirty="0"/>
              <a:t>6 orders of magnitude = 6 Bel = 60 </a:t>
            </a:r>
            <a:r>
              <a:rPr lang="en-GB" dirty="0" err="1"/>
              <a:t>dB.</a:t>
            </a:r>
            <a:endParaRPr lang="en-GB" dirty="0"/>
          </a:p>
          <a:p>
            <a:r>
              <a:rPr lang="en-GB" dirty="0"/>
              <a:t>dB amplitude:</a:t>
            </a:r>
            <a:br>
              <a:rPr lang="en-GB" dirty="0"/>
            </a:br>
            <a:r>
              <a:rPr lang="en-GB" dirty="0"/>
              <a:t>y dB = 10 log(x/</a:t>
            </a:r>
            <a:r>
              <a:rPr lang="en-GB" dirty="0" err="1"/>
              <a:t>x</a:t>
            </a:r>
            <a:r>
              <a:rPr lang="en-GB" baseline="-25000" dirty="0" err="1"/>
              <a:t>ref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/>
              <a:t>0 dB implies x=</a:t>
            </a:r>
            <a:r>
              <a:rPr lang="en-GB" dirty="0" err="1"/>
              <a:t>x</a:t>
            </a:r>
            <a:r>
              <a:rPr lang="en-GB" baseline="-25000" dirty="0" err="1"/>
              <a:t>ref</a:t>
            </a:r>
            <a:endParaRPr lang="en-GB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dB SPL and dB A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r>
              <a:rPr lang="en-GB"/>
              <a:t>Iso-loudness contours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body" sz="half" idx="2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r>
              <a:rPr lang="en-GB"/>
              <a:t>A-weighting filter (blue)</a:t>
            </a:r>
          </a:p>
        </p:txBody>
      </p:sp>
      <p:pic>
        <p:nvPicPr>
          <p:cNvPr id="43013" name="Picture 5" descr="Lindos1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771775"/>
            <a:ext cx="4248150" cy="38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7" name="Picture 9" descr="400px-Acoustic_weighting_curves_%281%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2843213"/>
            <a:ext cx="4103688" cy="36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700088" y="7056438"/>
            <a:ext cx="26352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Image source: wikipedia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/>
          </p:nvPr>
        </p:nvSpPr>
        <p:spPr>
          <a:xfrm>
            <a:off x="5126038" y="1663700"/>
            <a:ext cx="4327525" cy="4384675"/>
          </a:xfrm>
          <a:ln/>
        </p:spPr>
        <p:txBody>
          <a:bodyPr anchor="t"/>
          <a:lstStyle/>
          <a:p>
            <a:pPr marL="431800" indent="-323850" algn="l">
              <a:spcAft>
                <a:spcPts val="1413"/>
              </a:spcAft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600"/>
              <a:t>Physical objects which have both spring-like stiffness and inert mass (“spring-mass systems”) like to vibrate.</a:t>
            </a:r>
          </a:p>
          <a:p>
            <a:pPr marL="431800" indent="-323850" algn="l">
              <a:spcAft>
                <a:spcPts val="1413"/>
              </a:spcAft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600"/>
              <a:t>Higher stiffness leads to faster vibration.</a:t>
            </a:r>
          </a:p>
          <a:p>
            <a:pPr marL="431800" indent="-323850" algn="l">
              <a:spcAft>
                <a:spcPts val="1413"/>
              </a:spcAft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600"/>
              <a:t>Higher mass leads to slower vibration. </a:t>
            </a:r>
          </a:p>
          <a:p>
            <a:pPr marL="431800" indent="-323850" algn="l">
              <a:spcAft>
                <a:spcPts val="1413"/>
              </a:spcAft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6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503238" y="301625"/>
            <a:ext cx="9070975" cy="1262063"/>
          </a:xfrm>
          <a:ln/>
        </p:spPr>
        <p:txBody>
          <a:bodyPr anchor="ctr"/>
          <a:lstStyle/>
          <a:p>
            <a:pPr marL="0" indent="0" algn="ctr">
              <a:spcAft>
                <a:spcPct val="0"/>
              </a:spcAft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400"/>
              <a:t>“Simple Harmonic Motion”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31800" y="6804025"/>
            <a:ext cx="95043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1000"/>
              </a:lnSpc>
              <a:spcAft>
                <a:spcPts val="1413"/>
              </a:spcAft>
              <a:buSzPct val="45000"/>
              <a:buFont typeface="StarSymbol" charset="0"/>
              <a:buChar char="●"/>
            </a:pPr>
            <a:r>
              <a:rPr lang="en-GB" sz="2000">
                <a:latin typeface="Verdana" panose="020B0604030504040204" pitchFamily="34" charset="0"/>
                <a:hlinkClick r:id="rId5"/>
              </a:rPr>
              <a:t>http://auditoryneuroscience.com/acoustics/simple_harmonic_motion</a:t>
            </a:r>
          </a:p>
        </p:txBody>
      </p:sp>
      <p:pic>
        <p:nvPicPr>
          <p:cNvPr id="4101" name="simpleHarmonicMotion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403350"/>
            <a:ext cx="4238625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4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043533"/>
            <a:ext cx="2406078" cy="1260475"/>
          </a:xfrm>
        </p:spPr>
        <p:txBody>
          <a:bodyPr/>
          <a:lstStyle/>
          <a:p>
            <a:r>
              <a:rPr lang="en-GB" dirty="0" smtClean="0"/>
              <a:t>dB A</a:t>
            </a:r>
            <a:endParaRPr lang="en-GB" dirty="0"/>
          </a:p>
        </p:txBody>
      </p:sp>
      <p:pic>
        <p:nvPicPr>
          <p:cNvPr id="4" name="Picture 2" descr="Image result for decibel 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316" y="827509"/>
            <a:ext cx="666750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dB HL (Hearing Level)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619250"/>
            <a:ext cx="8858250" cy="5184775"/>
          </a:xfrm>
        </p:spPr>
        <p:txBody>
          <a:bodyPr/>
          <a:lstStyle/>
          <a:p>
            <a:pPr>
              <a:lnSpc>
                <a:spcPct val="81000"/>
              </a:lnSpc>
            </a:pPr>
            <a:r>
              <a:rPr lang="en-GB" sz="2800"/>
              <a:t>Threshold level of auditory sensation measured in a subject or patient, above “expected threshold” for a young, healthy adult.</a:t>
            </a:r>
          </a:p>
          <a:p>
            <a:pPr>
              <a:lnSpc>
                <a:spcPct val="81000"/>
              </a:lnSpc>
            </a:pPr>
            <a:endParaRPr lang="en-GB" sz="2800"/>
          </a:p>
          <a:p>
            <a:pPr>
              <a:lnSpc>
                <a:spcPct val="81000"/>
              </a:lnSpc>
            </a:pPr>
            <a:r>
              <a:rPr lang="en-GB" sz="2800"/>
              <a:t>-10 - 25 dB HL: normal hearing</a:t>
            </a:r>
          </a:p>
          <a:p>
            <a:pPr>
              <a:lnSpc>
                <a:spcPct val="81000"/>
              </a:lnSpc>
            </a:pPr>
            <a:r>
              <a:rPr lang="en-GB" sz="2800"/>
              <a:t>25 - 40 dB HL: mild hearing loss</a:t>
            </a:r>
          </a:p>
          <a:p>
            <a:pPr>
              <a:lnSpc>
                <a:spcPct val="81000"/>
              </a:lnSpc>
            </a:pPr>
            <a:r>
              <a:rPr lang="en-GB" sz="2800"/>
              <a:t>40 - 55 dB HL: moderate hearing loss</a:t>
            </a:r>
          </a:p>
          <a:p>
            <a:pPr>
              <a:lnSpc>
                <a:spcPct val="81000"/>
              </a:lnSpc>
            </a:pPr>
            <a:r>
              <a:rPr lang="en-GB" sz="2800"/>
              <a:t>55 - 70 dB HL: moderately severe hearing loss</a:t>
            </a:r>
          </a:p>
          <a:p>
            <a:pPr>
              <a:lnSpc>
                <a:spcPct val="81000"/>
              </a:lnSpc>
            </a:pPr>
            <a:r>
              <a:rPr lang="en-GB" sz="2800"/>
              <a:t>70 – 90 dB HL: severe hearing loss</a:t>
            </a:r>
          </a:p>
          <a:p>
            <a:pPr>
              <a:lnSpc>
                <a:spcPct val="81000"/>
              </a:lnSpc>
            </a:pPr>
            <a:r>
              <a:rPr lang="en-GB" sz="2800"/>
              <a:t>&gt; 90 dB HL: profound hearing loss</a:t>
            </a:r>
          </a:p>
          <a:p>
            <a:pPr>
              <a:lnSpc>
                <a:spcPct val="81000"/>
              </a:lnSpc>
            </a:pPr>
            <a:endParaRPr lang="en-GB" sz="2800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303463" y="6732588"/>
            <a:ext cx="65087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hlinkClick r:id="rId2"/>
              </a:rPr>
              <a:t>http://auditoryneuroscience.com/acoustics/clinical_audiograms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The Cosine and its Derivatives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2182813"/>
            <a:ext cx="10079037" cy="322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Resonant Cavities</a:t>
            </a:r>
            <a:endParaRPr lang="en-GB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503" y="5123779"/>
            <a:ext cx="8819621" cy="167992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5"/>
              <a:t>In resonant cavities, “lumps of air” at the entrance/exit of the cavity oscillate under the elastic forces exercised by the air inside the cavity.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5"/>
              <a:t>The preferred resonance frequency is inversely proportional to the square root of the volume. (Large resonators =&gt; deeper sounds).</a:t>
            </a:r>
            <a:endParaRPr lang="en-GB" altLang="en-US" sz="2205"/>
          </a:p>
        </p:txBody>
      </p:sp>
      <p:pic>
        <p:nvPicPr>
          <p:cNvPr id="17412" name="Picture 4" descr="reson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3" y="1259945"/>
            <a:ext cx="5795751" cy="35925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29" name="Picture 5" descr="fr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251" y="2351898"/>
            <a:ext cx="3387854" cy="259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45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832400" y="789582"/>
            <a:ext cx="3672408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/>
              <a:t>Modes of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Vibration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132" y="2614928"/>
            <a:ext cx="6066904" cy="243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65188" y="6061075"/>
            <a:ext cx="66960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47824" y="6960567"/>
            <a:ext cx="6840538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>
                <a:hlinkClick r:id="rId6"/>
              </a:rPr>
              <a:t>http://auditoryneuroscience.com/acoustics/modes-vibration-2-d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32494" y="6488955"/>
            <a:ext cx="64960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hlinkClick r:id="rId7"/>
              </a:rPr>
              <a:t>http://auditoryneuroscience.com/acoustics/modes_of_vibration</a:t>
            </a:r>
            <a:endParaRPr lang="en-GB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modesOfVibration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1062769"/>
            <a:ext cx="4762500" cy="476250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-20638"/>
            <a:ext cx="8882063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Overtones &amp; Harmonics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127875" y="4476750"/>
            <a:ext cx="273526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932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 sz="2600"/>
              <a:t>The note B3 (247 Hz) played by a Piano and a Bell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403350"/>
            <a:ext cx="60801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76263" y="144463"/>
            <a:ext cx="9070975" cy="1262062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Damping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152525"/>
            <a:ext cx="8496300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 anchor="ctr"/>
          <a:lstStyle/>
          <a:p>
            <a:r>
              <a:rPr lang="en-GB" sz="4400"/>
              <a:t>2: Describing Vibrations Mathematically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/>
          <a:p>
            <a:pPr>
              <a:lnSpc>
                <a:spcPct val="93000"/>
              </a:lnSpc>
              <a:spcAft>
                <a:spcPct val="0"/>
              </a:spcAft>
            </a:pPr>
            <a:endParaRPr lang="en-US" sz="3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Verdana"/>
        <a:ea typeface="Microsoft YaHei"/>
        <a:cs typeface=""/>
      </a:majorFont>
      <a:minorFont>
        <a:latin typeface="Verdan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700</Words>
  <Application>Microsoft Office PowerPoint</Application>
  <PresentationFormat>Custom</PresentationFormat>
  <Paragraphs>109</Paragraphs>
  <Slides>31</Slides>
  <Notes>19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Microsoft YaHei</vt:lpstr>
      <vt:lpstr>StarSymbol</vt:lpstr>
      <vt:lpstr>Arial</vt:lpstr>
      <vt:lpstr>Liberation Sans</vt:lpstr>
      <vt:lpstr>Segoe UI</vt:lpstr>
      <vt:lpstr>Times New Roman</vt:lpstr>
      <vt:lpstr>Verdana</vt:lpstr>
      <vt:lpstr>Default Design</vt:lpstr>
      <vt:lpstr>An Introduction to Sound </vt:lpstr>
      <vt:lpstr>1: Sound Sources</vt:lpstr>
      <vt:lpstr>“Simple Harmonic Motion”</vt:lpstr>
      <vt:lpstr>The Cosine and its Derivatives</vt:lpstr>
      <vt:lpstr>Resonant Cavities</vt:lpstr>
      <vt:lpstr>Modes of  Vibration</vt:lpstr>
      <vt:lpstr>Overtones &amp; Harmonics</vt:lpstr>
      <vt:lpstr>Damping</vt:lpstr>
      <vt:lpstr>2: Describing Vibrations Mathematically</vt:lpstr>
      <vt:lpstr>Making a Triangle Wave from  Sine Waves (“Fourier Basis”)</vt:lpstr>
      <vt:lpstr>Making a Triangle Wave from Impulses (“Nyquist Basis”)</vt:lpstr>
      <vt:lpstr>Fourier Synthesis of a Click</vt:lpstr>
      <vt:lpstr>The Effect of Windowing on a Spectrum</vt:lpstr>
      <vt:lpstr>Time-Frequency Trade-off</vt:lpstr>
      <vt:lpstr>Spectrograms with Short or Long Windows</vt:lpstr>
      <vt:lpstr>3: Impulse responses, linear filters and voices</vt:lpstr>
      <vt:lpstr>Impulse Responses (Convolution)</vt:lpstr>
      <vt:lpstr>Vowel Sounds</vt:lpstr>
      <vt:lpstr>Click Trains, Harmonics and Voices</vt:lpstr>
      <vt:lpstr>Low and High Pitched Voices</vt:lpstr>
      <vt:lpstr>4: Sound Propagation</vt:lpstr>
      <vt:lpstr>Sound Propagation</vt:lpstr>
      <vt:lpstr>The Inverse Square Law</vt:lpstr>
      <vt:lpstr>Velocity and Pressure Waves</vt:lpstr>
      <vt:lpstr>5: Sound Intensity, dB Scales and Loudness</vt:lpstr>
      <vt:lpstr>Sound Pressure</vt:lpstr>
      <vt:lpstr>Pressure vs Intensity (or Level)</vt:lpstr>
      <vt:lpstr>The Decibel Scale</vt:lpstr>
      <vt:lpstr>dB SPL and dB A</vt:lpstr>
      <vt:lpstr>dB A</vt:lpstr>
      <vt:lpstr> dB HL (Hearing Level)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 schnupp</dc:creator>
  <cp:lastModifiedBy>jan</cp:lastModifiedBy>
  <cp:revision>40</cp:revision>
  <cp:lastPrinted>1601-01-01T00:00:00Z</cp:lastPrinted>
  <dcterms:created xsi:type="dcterms:W3CDTF">2013-01-04T00:34:04Z</dcterms:created>
  <dcterms:modified xsi:type="dcterms:W3CDTF">2018-09-20T14:14:39Z</dcterms:modified>
</cp:coreProperties>
</file>