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sldIdLst>
    <p:sldId id="293" r:id="rId2"/>
    <p:sldId id="273" r:id="rId3"/>
    <p:sldId id="296" r:id="rId4"/>
    <p:sldId id="274" r:id="rId5"/>
    <p:sldId id="272" r:id="rId6"/>
    <p:sldId id="284" r:id="rId7"/>
    <p:sldId id="285" r:id="rId8"/>
    <p:sldId id="275" r:id="rId9"/>
    <p:sldId id="266" r:id="rId10"/>
    <p:sldId id="265" r:id="rId11"/>
    <p:sldId id="259" r:id="rId12"/>
    <p:sldId id="258" r:id="rId13"/>
    <p:sldId id="257" r:id="rId14"/>
    <p:sldId id="271" r:id="rId15"/>
    <p:sldId id="291" r:id="rId16"/>
    <p:sldId id="301" r:id="rId17"/>
    <p:sldId id="295" r:id="rId18"/>
    <p:sldId id="276" r:id="rId19"/>
    <p:sldId id="260" r:id="rId20"/>
    <p:sldId id="261" r:id="rId21"/>
    <p:sldId id="280" r:id="rId22"/>
    <p:sldId id="282" r:id="rId23"/>
    <p:sldId id="283" r:id="rId24"/>
    <p:sldId id="277" r:id="rId25"/>
    <p:sldId id="313" r:id="rId26"/>
    <p:sldId id="263" r:id="rId27"/>
    <p:sldId id="264" r:id="rId28"/>
    <p:sldId id="297" r:id="rId29"/>
    <p:sldId id="298" r:id="rId30"/>
    <p:sldId id="299" r:id="rId31"/>
    <p:sldId id="300" r:id="rId32"/>
    <p:sldId id="267" r:id="rId33"/>
    <p:sldId id="268" r:id="rId34"/>
    <p:sldId id="294" r:id="rId35"/>
    <p:sldId id="270" r:id="rId36"/>
    <p:sldId id="290" r:id="rId37"/>
    <p:sldId id="286" r:id="rId38"/>
    <p:sldId id="287" r:id="rId39"/>
    <p:sldId id="288" r:id="rId40"/>
    <p:sldId id="289" r:id="rId41"/>
    <p:sldId id="303" r:id="rId42"/>
    <p:sldId id="311" r:id="rId43"/>
    <p:sldId id="312" r:id="rId44"/>
    <p:sldId id="262" r:id="rId45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" y="2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44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2FA1F21-8516-46D9-B50C-6B5B1F21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41363"/>
            <a:ext cx="4872038" cy="36560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630738"/>
            <a:ext cx="5483225" cy="43862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2821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D92FB8-34E6-4E4D-B22F-ED95BD7E520E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6700" cy="4010025"/>
          </a:xfrm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8375" cy="4813300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9447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28E49B-1258-40F9-A7D6-480A7FAFBB92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1688"/>
            <a:ext cx="5346700" cy="4010025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8375" cy="4813300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2191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BD0FB1-38CB-4A92-A435-49A4DBB32688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ln>
            <a:solidFill>
              <a:srgbClr val="000000"/>
            </a:solidFill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lIns="104287" tIns="52144" rIns="104287" bIns="52144"/>
          <a:lstStyle/>
          <a:p>
            <a:pPr defTabSz="914400">
              <a:spcBef>
                <a:spcPct val="0"/>
              </a:spcBef>
            </a:pPr>
            <a:r>
              <a:rPr lang="en-US" smtClean="0"/>
              <a:t>One hypothesis that’s been put forth is that different areas of auditory cortex may be specialized for extracting different features of sound. </a:t>
            </a:r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r" defTabSz="1042988"/>
            <a:fld id="{6DC357F4-04A9-45F6-BDBF-08520D09E12C}" type="slidenum">
              <a:rPr lang="en-GB" sz="1400">
                <a:latin typeface="Calibri" pitchFamily="34" charset="0"/>
              </a:rPr>
              <a:pPr algn="r" defTabSz="1042988"/>
              <a:t>37</a:t>
            </a:fld>
            <a:endParaRPr lang="en-GB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8D66AB-A33E-4BBD-9B6C-4805DB39B807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ln>
            <a:solidFill>
              <a:srgbClr val="000000"/>
            </a:solidFill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lIns="104287" tIns="52144" rIns="104287" bIns="52144"/>
          <a:lstStyle/>
          <a:p>
            <a:pPr defTabSz="914400">
              <a:spcBef>
                <a:spcPct val="0"/>
              </a:spcBef>
            </a:pPr>
            <a:r>
              <a:rPr lang="en-US" smtClean="0"/>
              <a:t>One hypothesis that’s been put forth is that different areas of auditory cortex may be specialized for extracting different features of sound. </a:t>
            </a:r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 anchor="b"/>
          <a:lstStyle/>
          <a:p>
            <a:pPr algn="r" defTabSz="1042988"/>
            <a:fld id="{7EE06AA2-F621-4B75-BF1E-22CA2ACDB2FA}" type="slidenum">
              <a:rPr lang="en-GB" sz="1400">
                <a:latin typeface="Calibri" pitchFamily="34" charset="0"/>
              </a:rPr>
              <a:pPr algn="r" defTabSz="1042988"/>
              <a:t>40</a:t>
            </a:fld>
            <a:endParaRPr lang="en-GB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1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FE1595-D2F9-4E61-ABC3-AE74FB4103CD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0459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A7DFE2-F817-4384-9FBA-66A1101AFFA5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231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067718-74AB-457E-85BD-D21C6AF87A73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705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8CD5E4-6F0E-461E-AD2A-25F205B4EC0B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/>
          <a:lstStyle/>
          <a:p>
            <a:r>
              <a:rPr lang="en-GB" smtClean="0"/>
              <a:t>Fix AM sound</a:t>
            </a:r>
          </a:p>
        </p:txBody>
      </p:sp>
    </p:spTree>
    <p:extLst>
      <p:ext uri="{BB962C8B-B14F-4D97-AF65-F5344CB8AC3E}">
        <p14:creationId xmlns:p14="http://schemas.microsoft.com/office/powerpoint/2010/main" val="90532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2ECA0A-5685-49B7-8B03-7F2DA0C2F87C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213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0B0441-16A7-4C42-B579-CE1D6A86E305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3275"/>
            <a:ext cx="5345113" cy="4008438"/>
          </a:xfrm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0125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169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2DFAD1-E8F6-463C-8EC2-4C1970E12902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03275"/>
            <a:ext cx="5345113" cy="4008438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0125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313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6D2B27-4DFB-4F05-B5A7-2D13025B617D}" type="slidenum">
              <a:rPr lang="en-GB"/>
              <a:pPr/>
              <a:t>25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D86473-2166-412A-A68B-92C9175D4A89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236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F7F43F-7CA1-4164-8644-187211153BDF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377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33BD5A-E759-4D7D-896E-01E357C6219D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356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52F5-E184-4B91-B36D-03AC44C4C8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EA0F-CC2A-4BFD-9B1C-AB35CC336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8EE5-6AD2-4AD7-B962-FFE53C224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A5EF-D6F2-4995-9EA8-5D7318B212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062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7BFE-5459-407E-88C7-E74A877567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77EC-FAFC-405A-AFF3-A7D6B7B99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319C-FEC2-4E8F-BDEA-6D95BCFFEB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EF69-371D-482C-B1B5-60E645CA34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AE65-A89C-4729-8386-89A3BE2292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EFF3-8DA9-48FF-AE17-FE037CC48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1C49-0D87-4944-8158-58EA5EF0A7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5FA9-8D96-4618-AC91-B139391AB9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9373463-3416-4FE1-8DCF-9D64E75511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.schnupp@dpag.ox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uditoryneuroscience.com/ear/bm_motion_3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uditoryneuroscience.com/topics/double-vowel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slideLayout" Target="../slideLayouts/slideLayout2.xml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2" Type="http://schemas.openxmlformats.org/officeDocument/2006/relationships/audio" Target="../media/media9.m4a"/><Relationship Id="rId16" Type="http://schemas.openxmlformats.org/officeDocument/2006/relationships/image" Target="../media/image5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image" Target="../media/image41.png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uditoryneuroscience.com/topics/basilar-membrane-motion-0-frequency-modulated-ton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://auditoryneuroscience.com/topics/why-missing-fundamental-stimuli-are-counterintuitiv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uditoryneuroscience.com/topics/pitch-match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8.pn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7.emf"/><Relationship Id="rId5" Type="http://schemas.microsoft.com/office/2007/relationships/media" Target="../media/media7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-222848" y="1321192"/>
            <a:ext cx="8807371" cy="15521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9208" tIns="51588" rIns="99208" bIns="51588" numCol="1" anchor="b" anchorCtr="1" compatLnSpc="1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5400" dirty="0"/>
              <a:t>Periodicity and Pitch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4448" y="4089574"/>
            <a:ext cx="6191234" cy="294512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9208" tIns="51588" rIns="99208" bIns="51588" numCol="1" anchor="t" anchorCtr="1" compatLnSpc="1">
            <a:prstTxWarp prst="textNoShape">
              <a:avLst/>
            </a:prstTxWarp>
          </a:bodyPr>
          <a:lstStyle/>
          <a:p>
            <a:pPr marL="0" indent="0" algn="r" hangingPunct="1">
              <a:lnSpc>
                <a:spcPct val="80000"/>
              </a:lnSpc>
              <a:spcBef>
                <a:spcPts val="661"/>
              </a:spcBef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en-US" sz="2646" dirty="0" smtClean="0"/>
              <a:t>Auditory Neuroscience 3</a:t>
            </a:r>
            <a:endParaRPr lang="en-GB" altLang="en-US" sz="2646" dirty="0"/>
          </a:p>
          <a:p>
            <a:pPr marL="0" indent="0" algn="r" hangingPunct="1">
              <a:lnSpc>
                <a:spcPct val="8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endParaRPr lang="en-US" altLang="en-US" dirty="0" smtClean="0"/>
          </a:p>
          <a:p>
            <a:pPr marL="0" indent="0" algn="r" hangingPunct="1">
              <a:lnSpc>
                <a:spcPct val="8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altLang="en-US" dirty="0" smtClean="0"/>
              <a:t>Prof. Jan Schnupp</a:t>
            </a:r>
          </a:p>
          <a:p>
            <a:pPr marL="0" indent="0" algn="r" hangingPunct="1">
              <a:lnSpc>
                <a:spcPct val="8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altLang="en-US" dirty="0" smtClean="0">
                <a:solidFill>
                  <a:srgbClr val="009999"/>
                </a:solidFill>
                <a:hlinkClick r:id="rId3"/>
              </a:rPr>
              <a:t>wschnupp@cityu.edu.hk</a:t>
            </a:r>
            <a:endParaRPr lang="en-US" altLang="en-US" sz="2425" dirty="0"/>
          </a:p>
          <a:p>
            <a:pPr marL="0" indent="0" algn="r" hangingPunct="1">
              <a:lnSpc>
                <a:spcPct val="80000"/>
              </a:lnSpc>
              <a:spcBef>
                <a:spcPts val="661"/>
              </a:spcBef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altLang="en-US" sz="2425" dirty="0" smtClean="0"/>
              <a:t>http://auditoryneuroscience.com</a:t>
            </a:r>
            <a:endParaRPr lang="en-US" altLang="en-US" sz="2425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63" y="5060160"/>
            <a:ext cx="3012263" cy="161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94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68263"/>
            <a:ext cx="6888163" cy="917575"/>
          </a:xfrm>
        </p:spPr>
        <p:txBody>
          <a:bodyPr/>
          <a:lstStyle/>
          <a:p>
            <a:pPr eaLnBrk="1"/>
            <a:r>
              <a:rPr lang="en-US" sz="3200" smtClean="0"/>
              <a:t>The Periodicity of a Signal is a Major Determinant of its Pitch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5849938"/>
            <a:ext cx="8867775" cy="809625"/>
          </a:xfrm>
        </p:spPr>
        <p:txBody>
          <a:bodyPr/>
          <a:lstStyle/>
          <a:p>
            <a:pPr eaLnBrk="1">
              <a:lnSpc>
                <a:spcPct val="90000"/>
              </a:lnSpc>
            </a:pPr>
            <a:r>
              <a:rPr lang="en-GB" sz="2400" smtClean="0"/>
              <a:t>Iterated rippled noise can be made more or less periodic by increasing or decreasing the number of iterations. The less periodic the signal, the weaker the pitch.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241425"/>
            <a:ext cx="8253413" cy="4408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1944688" y="1577975"/>
            <a:ext cx="6022975" cy="3695700"/>
            <a:chOff x="1296" y="1248"/>
            <a:chExt cx="3442" cy="2112"/>
          </a:xfrm>
        </p:grpSpPr>
        <p:grpSp>
          <p:nvGrpSpPr>
            <p:cNvPr id="24581" name="Group 6"/>
            <p:cNvGrpSpPr>
              <a:grpSpLocks/>
            </p:cNvGrpSpPr>
            <p:nvPr/>
          </p:nvGrpSpPr>
          <p:grpSpPr bwMode="auto">
            <a:xfrm>
              <a:off x="1296" y="1248"/>
              <a:ext cx="3442" cy="2112"/>
              <a:chOff x="1296" y="1248"/>
              <a:chExt cx="3442" cy="2112"/>
            </a:xfrm>
          </p:grpSpPr>
          <p:sp>
            <p:nvSpPr>
              <p:cNvPr id="24588" name="Line 7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20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Line 8"/>
              <p:cNvSpPr>
                <a:spLocks noChangeShapeType="1"/>
              </p:cNvSpPr>
              <p:nvPr/>
            </p:nvSpPr>
            <p:spPr bwMode="auto">
              <a:xfrm>
                <a:off x="1550" y="1248"/>
                <a:ext cx="0" cy="20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Line 9"/>
              <p:cNvSpPr>
                <a:spLocks noChangeShapeType="1"/>
              </p:cNvSpPr>
              <p:nvPr/>
            </p:nvSpPr>
            <p:spPr bwMode="auto">
              <a:xfrm>
                <a:off x="1817" y="1248"/>
                <a:ext cx="0" cy="20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Line 10"/>
              <p:cNvSpPr>
                <a:spLocks noChangeShapeType="1"/>
              </p:cNvSpPr>
              <p:nvPr/>
            </p:nvSpPr>
            <p:spPr bwMode="auto">
              <a:xfrm>
                <a:off x="2071" y="1248"/>
                <a:ext cx="0" cy="20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2" name="Line 11"/>
              <p:cNvSpPr>
                <a:spLocks noChangeShapeType="1"/>
              </p:cNvSpPr>
              <p:nvPr/>
            </p:nvSpPr>
            <p:spPr bwMode="auto">
              <a:xfrm>
                <a:off x="2338" y="1248"/>
                <a:ext cx="0" cy="20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Line 12"/>
              <p:cNvSpPr>
                <a:spLocks noChangeShapeType="1"/>
              </p:cNvSpPr>
              <p:nvPr/>
            </p:nvSpPr>
            <p:spPr bwMode="auto">
              <a:xfrm>
                <a:off x="2592" y="1248"/>
                <a:ext cx="0" cy="20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594" name="Group 13"/>
              <p:cNvGrpSpPr>
                <a:grpSpLocks/>
              </p:cNvGrpSpPr>
              <p:nvPr/>
            </p:nvGrpSpPr>
            <p:grpSpPr bwMode="auto">
              <a:xfrm>
                <a:off x="3442" y="1248"/>
                <a:ext cx="1296" cy="2112"/>
                <a:chOff x="3442" y="1152"/>
                <a:chExt cx="1296" cy="2016"/>
              </a:xfrm>
            </p:grpSpPr>
            <p:sp>
              <p:nvSpPr>
                <p:cNvPr id="24595" name="Line 14"/>
                <p:cNvSpPr>
                  <a:spLocks noChangeShapeType="1"/>
                </p:cNvSpPr>
                <p:nvPr/>
              </p:nvSpPr>
              <p:spPr bwMode="auto">
                <a:xfrm>
                  <a:off x="3442" y="1152"/>
                  <a:ext cx="0" cy="201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6" name="Line 15"/>
                <p:cNvSpPr>
                  <a:spLocks noChangeShapeType="1"/>
                </p:cNvSpPr>
                <p:nvPr/>
              </p:nvSpPr>
              <p:spPr bwMode="auto">
                <a:xfrm>
                  <a:off x="3696" y="1152"/>
                  <a:ext cx="0" cy="201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7" name="Line 16"/>
                <p:cNvSpPr>
                  <a:spLocks noChangeShapeType="1"/>
                </p:cNvSpPr>
                <p:nvPr/>
              </p:nvSpPr>
              <p:spPr bwMode="auto">
                <a:xfrm>
                  <a:off x="3963" y="1152"/>
                  <a:ext cx="0" cy="201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8" name="Line 17"/>
                <p:cNvSpPr>
                  <a:spLocks noChangeShapeType="1"/>
                </p:cNvSpPr>
                <p:nvPr/>
              </p:nvSpPr>
              <p:spPr bwMode="auto">
                <a:xfrm>
                  <a:off x="4217" y="1152"/>
                  <a:ext cx="0" cy="201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9" name="Line 18"/>
                <p:cNvSpPr>
                  <a:spLocks noChangeShapeType="1"/>
                </p:cNvSpPr>
                <p:nvPr/>
              </p:nvSpPr>
              <p:spPr bwMode="auto">
                <a:xfrm>
                  <a:off x="4484" y="1152"/>
                  <a:ext cx="0" cy="201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0" name="Line 19"/>
                <p:cNvSpPr>
                  <a:spLocks noChangeShapeType="1"/>
                </p:cNvSpPr>
                <p:nvPr/>
              </p:nvSpPr>
              <p:spPr bwMode="auto">
                <a:xfrm>
                  <a:off x="4738" y="1152"/>
                  <a:ext cx="0" cy="201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582" name="Group 20"/>
            <p:cNvGrpSpPr>
              <a:grpSpLocks/>
            </p:cNvGrpSpPr>
            <p:nvPr/>
          </p:nvGrpSpPr>
          <p:grpSpPr bwMode="auto">
            <a:xfrm>
              <a:off x="1322" y="2196"/>
              <a:ext cx="214" cy="300"/>
              <a:chOff x="1322" y="2196"/>
              <a:chExt cx="214" cy="300"/>
            </a:xfrm>
          </p:grpSpPr>
          <p:sp>
            <p:nvSpPr>
              <p:cNvPr id="65557" name="Line 21"/>
              <p:cNvSpPr>
                <a:spLocks noChangeShapeType="1"/>
              </p:cNvSpPr>
              <p:nvPr/>
            </p:nvSpPr>
            <p:spPr bwMode="auto">
              <a:xfrm>
                <a:off x="1330" y="2229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GB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24587" name="Text Box 22"/>
              <p:cNvSpPr txBox="1">
                <a:spLocks noChangeArrowheads="1"/>
              </p:cNvSpPr>
              <p:nvPr/>
            </p:nvSpPr>
            <p:spPr bwMode="auto">
              <a:xfrm>
                <a:off x="1322" y="2196"/>
                <a:ext cx="214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/>
              <a:p>
                <a:pPr defTabSz="495300">
                  <a:lnSpc>
                    <a:spcPct val="90000"/>
                  </a:lnSpc>
                  <a:spcBef>
                    <a:spcPct val="20000"/>
                  </a:spcBef>
                  <a:buSzPct val="90000"/>
                </a:pPr>
                <a:r>
                  <a:rPr lang="en-GB" sz="3100">
                    <a:solidFill>
                      <a:srgbClr val="FF0000"/>
                    </a:solidFill>
                    <a:latin typeface="Tahoma" pitchFamily="34" charset="0"/>
                    <a:sym typeface="Symbol" pitchFamily="18" charset="2"/>
                  </a:rPr>
                  <a:t></a:t>
                </a:r>
                <a:endParaRPr lang="en-GB" sz="310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24583" name="Group 23"/>
            <p:cNvGrpSpPr>
              <a:grpSpLocks/>
            </p:cNvGrpSpPr>
            <p:nvPr/>
          </p:nvGrpSpPr>
          <p:grpSpPr bwMode="auto">
            <a:xfrm>
              <a:off x="3456" y="2195"/>
              <a:ext cx="214" cy="300"/>
              <a:chOff x="1322" y="2196"/>
              <a:chExt cx="214" cy="300"/>
            </a:xfrm>
          </p:grpSpPr>
          <p:sp>
            <p:nvSpPr>
              <p:cNvPr id="65560" name="Line 24"/>
              <p:cNvSpPr>
                <a:spLocks noChangeShapeType="1"/>
              </p:cNvSpPr>
              <p:nvPr/>
            </p:nvSpPr>
            <p:spPr bwMode="auto">
              <a:xfrm>
                <a:off x="1330" y="2229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GB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24585" name="Text Box 25"/>
              <p:cNvSpPr txBox="1">
                <a:spLocks noChangeArrowheads="1"/>
              </p:cNvSpPr>
              <p:nvPr/>
            </p:nvSpPr>
            <p:spPr bwMode="auto">
              <a:xfrm>
                <a:off x="1322" y="2196"/>
                <a:ext cx="214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/>
              <a:p>
                <a:pPr defTabSz="495300">
                  <a:lnSpc>
                    <a:spcPct val="90000"/>
                  </a:lnSpc>
                  <a:spcBef>
                    <a:spcPct val="20000"/>
                  </a:spcBef>
                  <a:buSzPct val="90000"/>
                </a:pPr>
                <a:r>
                  <a:rPr lang="en-GB" sz="3100">
                    <a:solidFill>
                      <a:srgbClr val="FF0000"/>
                    </a:solidFill>
                    <a:latin typeface="Tahoma" pitchFamily="34" charset="0"/>
                    <a:sym typeface="Symbol" pitchFamily="18" charset="2"/>
                  </a:rPr>
                  <a:t></a:t>
                </a:r>
                <a:endParaRPr lang="en-GB" sz="310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6011863"/>
            <a:ext cx="8867775" cy="1003300"/>
          </a:xfrm>
        </p:spPr>
        <p:txBody>
          <a:bodyPr/>
          <a:lstStyle/>
          <a:p>
            <a:pPr eaLnBrk="1">
              <a:lnSpc>
                <a:spcPct val="81000"/>
              </a:lnSpc>
            </a:pPr>
            <a:r>
              <a:rPr lang="en-GB" sz="2000" b="1" i="1" smtClean="0"/>
              <a:t>AN Figure 3.2</a:t>
            </a:r>
            <a:endParaRPr lang="en-GB" sz="2000" i="1" smtClean="0"/>
          </a:p>
          <a:p>
            <a:pPr eaLnBrk="1">
              <a:lnSpc>
                <a:spcPct val="81000"/>
              </a:lnSpc>
            </a:pPr>
            <a:r>
              <a:rPr lang="en-GB" sz="2000" i="1" smtClean="0"/>
              <a:t>Four periods of the vowel /a/ from natural speech. The periods are similar but not identical</a:t>
            </a:r>
            <a:r>
              <a:rPr lang="en-GB" sz="2000" smtClean="0"/>
              <a:t> </a:t>
            </a:r>
          </a:p>
        </p:txBody>
      </p:sp>
      <p:pic>
        <p:nvPicPr>
          <p:cNvPr id="26627" name="Picture 5" descr="AuditoryNeurosciFig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863" y="900113"/>
            <a:ext cx="6856412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163" y="6300788"/>
            <a:ext cx="8867775" cy="787400"/>
          </a:xfrm>
        </p:spPr>
        <p:txBody>
          <a:bodyPr/>
          <a:lstStyle/>
          <a:p>
            <a:pPr eaLnBrk="1">
              <a:lnSpc>
                <a:spcPct val="81000"/>
              </a:lnSpc>
            </a:pPr>
            <a:r>
              <a:rPr lang="en-GB" sz="1600" b="1" i="1" smtClean="0"/>
              <a:t>AN Figure 3.3</a:t>
            </a:r>
            <a:endParaRPr lang="en-GB" sz="1600" i="1" smtClean="0"/>
          </a:p>
          <a:p>
            <a:pPr eaLnBrk="1">
              <a:lnSpc>
                <a:spcPct val="81000"/>
              </a:lnSpc>
            </a:pPr>
            <a:r>
              <a:rPr lang="en-GB" sz="1600" i="1" smtClean="0"/>
              <a:t>Three examples of nonperiodic (quasi-periodic) sounds that evoke a strong pitch perception.</a:t>
            </a:r>
          </a:p>
        </p:txBody>
      </p:sp>
      <p:pic>
        <p:nvPicPr>
          <p:cNvPr id="27651" name="Picture 5" descr="AuditoryNeurosciFig3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546100"/>
            <a:ext cx="6818312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1116013"/>
            <a:ext cx="806450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814388"/>
          </a:xfrm>
        </p:spPr>
        <p:txBody>
          <a:bodyPr/>
          <a:lstStyle/>
          <a:p>
            <a:pPr eaLnBrk="1"/>
            <a:r>
              <a:rPr lang="en-GB" sz="4000" b="1" smtClean="0"/>
              <a:t>Periodic Sounds Always Have “Harmonic Structure”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6443663"/>
            <a:ext cx="8867775" cy="642937"/>
          </a:xfrm>
        </p:spPr>
        <p:txBody>
          <a:bodyPr/>
          <a:lstStyle/>
          <a:p>
            <a:pPr eaLnBrk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472113" y="539750"/>
            <a:ext cx="4244975" cy="1260475"/>
          </a:xfrm>
        </p:spPr>
        <p:txBody>
          <a:bodyPr/>
          <a:lstStyle/>
          <a:p>
            <a:pPr eaLnBrk="1"/>
            <a:r>
              <a:rPr lang="en-GB" sz="3200" smtClean="0"/>
              <a:t>Autocorrelation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en-US" smtClean="0"/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6725"/>
            <a:ext cx="58674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813" y="3924300"/>
            <a:ext cx="35274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557338"/>
            <a:ext cx="64293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735013"/>
            <a:ext cx="5318125" cy="514350"/>
          </a:xfrm>
        </p:spPr>
        <p:txBody>
          <a:bodyPr/>
          <a:lstStyle/>
          <a:p>
            <a:pPr eaLnBrk="1"/>
            <a:r>
              <a:rPr lang="en-GB" sz="3600" smtClean="0"/>
              <a:t>Stimulus Autocorrelation</a:t>
            </a:r>
            <a:endParaRPr lang="en-US" sz="3600" smtClean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64275" y="611188"/>
            <a:ext cx="3492500" cy="6035675"/>
          </a:xfrm>
        </p:spPr>
        <p:txBody>
          <a:bodyPr/>
          <a:lstStyle/>
          <a:p>
            <a:pPr eaLnBrk="1">
              <a:buFont typeface="Times New Roman" pitchFamily="18" charset="0"/>
              <a:buChar char="•"/>
            </a:pPr>
            <a:r>
              <a:rPr lang="en-GB" sz="2200" smtClean="0"/>
              <a:t>Autocorrelations measure how similar a sound is to a delayed copy of itself. </a:t>
            </a:r>
          </a:p>
          <a:p>
            <a:pPr eaLnBrk="1">
              <a:buFont typeface="Times New Roman" pitchFamily="18" charset="0"/>
              <a:buChar char="•"/>
            </a:pPr>
            <a:r>
              <a:rPr lang="en-GB" sz="2200" smtClean="0"/>
              <a:t>Periodic sounds have high autocorrelation values when the delay equals the period. </a:t>
            </a:r>
          </a:p>
          <a:p>
            <a:pPr eaLnBrk="1">
              <a:buFont typeface="Times New Roman" pitchFamily="18" charset="0"/>
              <a:buChar char="•"/>
            </a:pPr>
            <a:r>
              <a:rPr lang="en-GB" sz="2200" smtClean="0"/>
              <a:t>Peaks in the autocorrelation are therefore predictive of perceived pitch, even for missing fundamental stimuli and “quasi-periodic” sounds.</a:t>
            </a:r>
          </a:p>
        </p:txBody>
      </p:sp>
      <p:grpSp>
        <p:nvGrpSpPr>
          <p:cNvPr id="110597" name="Group 5"/>
          <p:cNvGrpSpPr>
            <a:grpSpLocks/>
          </p:cNvGrpSpPr>
          <p:nvPr/>
        </p:nvGrpSpPr>
        <p:grpSpPr bwMode="auto">
          <a:xfrm>
            <a:off x="2103438" y="1863725"/>
            <a:ext cx="3206750" cy="4071938"/>
            <a:chOff x="1202" y="747"/>
            <a:chExt cx="1832" cy="2327"/>
          </a:xfrm>
        </p:grpSpPr>
        <p:grpSp>
          <p:nvGrpSpPr>
            <p:cNvPr id="30725" name="Group 6"/>
            <p:cNvGrpSpPr>
              <a:grpSpLocks/>
            </p:cNvGrpSpPr>
            <p:nvPr/>
          </p:nvGrpSpPr>
          <p:grpSpPr bwMode="auto">
            <a:xfrm>
              <a:off x="1202" y="754"/>
              <a:ext cx="214" cy="2320"/>
              <a:chOff x="1202" y="775"/>
              <a:chExt cx="214" cy="2320"/>
            </a:xfrm>
          </p:grpSpPr>
          <p:sp>
            <p:nvSpPr>
              <p:cNvPr id="30731" name="Line 7"/>
              <p:cNvSpPr>
                <a:spLocks noChangeShapeType="1"/>
              </p:cNvSpPr>
              <p:nvPr/>
            </p:nvSpPr>
            <p:spPr bwMode="auto">
              <a:xfrm>
                <a:off x="1255" y="782"/>
                <a:ext cx="0" cy="20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2" name="Line 8"/>
              <p:cNvSpPr>
                <a:spLocks noChangeShapeType="1"/>
              </p:cNvSpPr>
              <p:nvPr/>
            </p:nvSpPr>
            <p:spPr bwMode="auto">
              <a:xfrm>
                <a:off x="1359" y="775"/>
                <a:ext cx="0" cy="20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1" name="Line 9"/>
              <p:cNvSpPr>
                <a:spLocks noChangeShapeType="1"/>
              </p:cNvSpPr>
              <p:nvPr/>
            </p:nvSpPr>
            <p:spPr bwMode="auto">
              <a:xfrm>
                <a:off x="1247" y="2853"/>
                <a:ext cx="1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GB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30734" name="Text Box 10"/>
              <p:cNvSpPr txBox="1">
                <a:spLocks noChangeArrowheads="1"/>
              </p:cNvSpPr>
              <p:nvPr/>
            </p:nvSpPr>
            <p:spPr bwMode="auto">
              <a:xfrm>
                <a:off x="1202" y="2795"/>
                <a:ext cx="214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/>
              <a:p>
                <a:pPr defTabSz="495300">
                  <a:lnSpc>
                    <a:spcPct val="90000"/>
                  </a:lnSpc>
                  <a:spcBef>
                    <a:spcPct val="20000"/>
                  </a:spcBef>
                  <a:buSzPct val="90000"/>
                </a:pPr>
                <a:r>
                  <a:rPr lang="en-GB" sz="3100">
                    <a:solidFill>
                      <a:srgbClr val="FF0000"/>
                    </a:solidFill>
                    <a:latin typeface="Tahoma" pitchFamily="34" charset="0"/>
                    <a:sym typeface="Symbol" pitchFamily="18" charset="2"/>
                  </a:rPr>
                  <a:t></a:t>
                </a:r>
                <a:endParaRPr lang="en-GB" sz="310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30726" name="Group 11"/>
            <p:cNvGrpSpPr>
              <a:grpSpLocks/>
            </p:cNvGrpSpPr>
            <p:nvPr/>
          </p:nvGrpSpPr>
          <p:grpSpPr bwMode="auto">
            <a:xfrm>
              <a:off x="2820" y="747"/>
              <a:ext cx="214" cy="2320"/>
              <a:chOff x="1202" y="775"/>
              <a:chExt cx="214" cy="2320"/>
            </a:xfrm>
          </p:grpSpPr>
          <p:sp>
            <p:nvSpPr>
              <p:cNvPr id="30727" name="Line 12"/>
              <p:cNvSpPr>
                <a:spLocks noChangeShapeType="1"/>
              </p:cNvSpPr>
              <p:nvPr/>
            </p:nvSpPr>
            <p:spPr bwMode="auto">
              <a:xfrm>
                <a:off x="1255" y="782"/>
                <a:ext cx="0" cy="20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8" name="Line 13"/>
              <p:cNvSpPr>
                <a:spLocks noChangeShapeType="1"/>
              </p:cNvSpPr>
              <p:nvPr/>
            </p:nvSpPr>
            <p:spPr bwMode="auto">
              <a:xfrm>
                <a:off x="1359" y="775"/>
                <a:ext cx="0" cy="20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6" name="Line 14"/>
              <p:cNvSpPr>
                <a:spLocks noChangeShapeType="1"/>
              </p:cNvSpPr>
              <p:nvPr/>
            </p:nvSpPr>
            <p:spPr bwMode="auto">
              <a:xfrm>
                <a:off x="1247" y="2853"/>
                <a:ext cx="1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GB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30730" name="Text Box 15"/>
              <p:cNvSpPr txBox="1">
                <a:spLocks noChangeArrowheads="1"/>
              </p:cNvSpPr>
              <p:nvPr/>
            </p:nvSpPr>
            <p:spPr bwMode="auto">
              <a:xfrm>
                <a:off x="1202" y="2795"/>
                <a:ext cx="214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00794" tIns="50397" rIns="100794" bIns="50397">
                <a:spAutoFit/>
              </a:bodyPr>
              <a:lstStyle/>
              <a:p>
                <a:pPr defTabSz="495300">
                  <a:lnSpc>
                    <a:spcPct val="90000"/>
                  </a:lnSpc>
                  <a:spcBef>
                    <a:spcPct val="20000"/>
                  </a:spcBef>
                  <a:buSzPct val="90000"/>
                </a:pPr>
                <a:r>
                  <a:rPr lang="en-GB" sz="3100">
                    <a:solidFill>
                      <a:srgbClr val="FF0000"/>
                    </a:solidFill>
                    <a:latin typeface="Tahoma" pitchFamily="34" charset="0"/>
                    <a:sym typeface="Symbol" pitchFamily="18" charset="2"/>
                  </a:rPr>
                  <a:t></a:t>
                </a:r>
                <a:endParaRPr lang="en-GB" sz="3100">
                  <a:solidFill>
                    <a:srgbClr val="FF0000"/>
                  </a:solidFill>
                  <a:latin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edElCochlearIm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954667"/>
            <a:ext cx="4199819" cy="43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-36587"/>
            <a:ext cx="9069387" cy="1260475"/>
          </a:xfrm>
        </p:spPr>
        <p:txBody>
          <a:bodyPr/>
          <a:lstStyle/>
          <a:p>
            <a:r>
              <a:rPr lang="en-GB" dirty="0" smtClean="0"/>
              <a:t>Periodicity Pitch vs Place Pitch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184" y="1133039"/>
            <a:ext cx="6098358" cy="271880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833740"/>
              </p:ext>
            </p:extLst>
          </p:nvPr>
        </p:nvGraphicFramePr>
        <p:xfrm>
          <a:off x="5040822" y="4154322"/>
          <a:ext cx="3230800" cy="293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1" name="PHOTO-PAINT" r:id="rId5" imgW="1917460" imgH="1739683" progId="CorelPHOTOPAINT.Image.13">
                  <p:embed/>
                </p:oleObj>
              </mc:Choice>
              <mc:Fallback>
                <p:oleObj name="PHOTO-PAINT" r:id="rId5" imgW="1917460" imgH="1739683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822" y="4154322"/>
                        <a:ext cx="3230800" cy="293201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176216" y="4812292"/>
            <a:ext cx="951959" cy="4759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3238" y="6391095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>
                <a:solidFill>
                  <a:srgbClr val="000000"/>
                </a:solidFill>
                <a:latin typeface="Verdana" panose="020B0604030504040204" pitchFamily="34" charset="0"/>
              </a:rPr>
              <a:t>Perceptual multidimensional scaling (MDS) experiment by Tong and colleagues (1983)</a:t>
            </a:r>
          </a:p>
        </p:txBody>
      </p:sp>
    </p:spTree>
    <p:extLst>
      <p:ext uri="{BB962C8B-B14F-4D97-AF65-F5344CB8AC3E}">
        <p14:creationId xmlns:p14="http://schemas.microsoft.com/office/powerpoint/2010/main" val="197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 anchor="ctr"/>
          <a:lstStyle/>
          <a:p>
            <a:pPr eaLnBrk="1"/>
            <a:r>
              <a:rPr lang="en-GB" sz="4400" smtClean="0"/>
              <a:t>Musical Pitch Scales, Consonance and Dissonance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sz="3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AuditoryNeurosciFig3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827088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957263"/>
          </a:xfrm>
        </p:spPr>
        <p:txBody>
          <a:bodyPr/>
          <a:lstStyle/>
          <a:p>
            <a:pPr eaLnBrk="1"/>
            <a:r>
              <a:rPr lang="en-GB" smtClean="0"/>
              <a:t>Pitch Scales in Western Music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4716463"/>
            <a:ext cx="8867775" cy="2659062"/>
          </a:xfrm>
        </p:spPr>
        <p:txBody>
          <a:bodyPr/>
          <a:lstStyle/>
          <a:p>
            <a:pPr eaLnBrk="1">
              <a:buFont typeface="Times New Roman" pitchFamily="18" charset="0"/>
              <a:buChar char="•"/>
            </a:pPr>
            <a:r>
              <a:rPr lang="en-GB" sz="1800" smtClean="0"/>
              <a:t>One octave: double fundamental frequency</a:t>
            </a:r>
          </a:p>
          <a:p>
            <a:pPr eaLnBrk="1">
              <a:buFont typeface="Times New Roman" pitchFamily="18" charset="0"/>
              <a:buChar char="•"/>
            </a:pPr>
            <a:r>
              <a:rPr lang="en-GB" sz="1800" smtClean="0"/>
              <a:t>12 “semitones” in one octave.</a:t>
            </a:r>
          </a:p>
          <a:p>
            <a:pPr eaLnBrk="1">
              <a:buFont typeface="Times New Roman" pitchFamily="18" charset="0"/>
              <a:buChar char="•"/>
            </a:pPr>
            <a:r>
              <a:rPr lang="en-GB" sz="1800" smtClean="0"/>
              <a:t>A1 = 55 Hz, A2 = 110 Hz, A3 = 220 Hz, A4 = 440 Hz, …</a:t>
            </a:r>
          </a:p>
          <a:p>
            <a:pPr eaLnBrk="1">
              <a:buFont typeface="Times New Roman" pitchFamily="18" charset="0"/>
              <a:buChar char="•"/>
            </a:pPr>
            <a:r>
              <a:rPr lang="en-GB" sz="1800" smtClean="0"/>
              <a:t>One semitone increases frequency by 2</a:t>
            </a:r>
            <a:r>
              <a:rPr lang="en-GB" sz="1800" baseline="30000" smtClean="0"/>
              <a:t>(1/12)  </a:t>
            </a:r>
            <a:r>
              <a:rPr lang="en-GB" sz="1800" smtClean="0"/>
              <a:t>= 1.0595, or ca 6%</a:t>
            </a:r>
          </a:p>
          <a:p>
            <a:pPr eaLnBrk="1">
              <a:buFont typeface="Times New Roman" pitchFamily="18" charset="0"/>
              <a:buChar char="•"/>
            </a:pPr>
            <a:endParaRPr lang="en-GB" sz="1800" smtClean="0"/>
          </a:p>
          <a:p>
            <a:pPr eaLnBrk="1">
              <a:buFont typeface="Times New Roman" pitchFamily="18" charset="0"/>
              <a:buChar char="•"/>
            </a:pP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smtClean="0"/>
              <a:t>Pitch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619250"/>
            <a:ext cx="9217025" cy="5256213"/>
          </a:xfrm>
        </p:spPr>
        <p:txBody>
          <a:bodyPr/>
          <a:lstStyle/>
          <a:p>
            <a:pPr eaLnBrk="1"/>
            <a:r>
              <a:rPr lang="en-GB" smtClean="0"/>
              <a:t>The American National Standards Institute (ANSI, 1994) defines pitch as “that auditory attribute of sound according to which sounds can be ordered on a scale from low to high.” </a:t>
            </a:r>
          </a:p>
          <a:p>
            <a:pPr eaLnBrk="1"/>
            <a:endParaRPr lang="en-GB" smtClean="0"/>
          </a:p>
          <a:p>
            <a:pPr eaLnBrk="1"/>
            <a:r>
              <a:rPr lang="en-GB" smtClean="0"/>
              <a:t>… But which way is up?</a:t>
            </a:r>
          </a:p>
          <a:p>
            <a:pPr eaLnBrk="1"/>
            <a:endParaRPr lang="en-GB" smtClean="0"/>
          </a:p>
          <a:p>
            <a:pPr eaLnBrk="1"/>
            <a:endParaRPr lang="en-GB" smtClean="0"/>
          </a:p>
          <a:p>
            <a:pPr eaLnBrk="1"/>
            <a:endParaRPr lang="en-GB" smtClean="0"/>
          </a:p>
          <a:p>
            <a:pPr eaLnBrk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3168650" cy="3765550"/>
          </a:xfrm>
        </p:spPr>
        <p:txBody>
          <a:bodyPr/>
          <a:lstStyle/>
          <a:p>
            <a:pPr eaLnBrk="1"/>
            <a:r>
              <a:rPr lang="en-GB" smtClean="0"/>
              <a:t>Consonant and Dissonant Intervals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5003800"/>
            <a:ext cx="8867775" cy="2227263"/>
          </a:xfrm>
        </p:spPr>
        <p:txBody>
          <a:bodyPr/>
          <a:lstStyle/>
          <a:p>
            <a:pPr eaLnBrk="1">
              <a:lnSpc>
                <a:spcPct val="81000"/>
              </a:lnSpc>
            </a:pPr>
            <a:r>
              <a:rPr lang="en-GB" sz="2800" dirty="0" smtClean="0"/>
              <a:t>AN Fig 3.4</a:t>
            </a:r>
          </a:p>
          <a:p>
            <a:pPr eaLnBrk="1">
              <a:lnSpc>
                <a:spcPct val="81000"/>
              </a:lnSpc>
            </a:pPr>
            <a:r>
              <a:rPr lang="en-GB" sz="2800" smtClean="0"/>
              <a:t>Fifth = 7 semi tones = F0 interval of </a:t>
            </a:r>
            <a:r>
              <a:rPr lang="en-GB" sz="2800" smtClean="0"/>
              <a:t>2</a:t>
            </a:r>
            <a:r>
              <a:rPr lang="en-GB" sz="2800" baseline="30000" smtClean="0"/>
              <a:t>(7/12)  </a:t>
            </a:r>
            <a:r>
              <a:rPr lang="en-GB" sz="2800" smtClean="0"/>
              <a:t>= 1.4983, </a:t>
            </a:r>
            <a:r>
              <a:rPr lang="en-GB" sz="2800" dirty="0" err="1" smtClean="0"/>
              <a:t>i.e</a:t>
            </a:r>
            <a:r>
              <a:rPr lang="en-GB" sz="2800" dirty="0" smtClean="0"/>
              <a:t> </a:t>
            </a:r>
            <a:r>
              <a:rPr lang="en-GB" sz="2800" i="1" dirty="0" smtClean="0"/>
              <a:t>almost</a:t>
            </a:r>
            <a:r>
              <a:rPr lang="en-GB" sz="2800" dirty="0" smtClean="0"/>
              <a:t> exactly 50% above the fundamental </a:t>
            </a:r>
          </a:p>
          <a:p>
            <a:pPr eaLnBrk="1">
              <a:lnSpc>
                <a:spcPct val="81000"/>
              </a:lnSpc>
            </a:pPr>
            <a:r>
              <a:rPr lang="en-GB" sz="2800" dirty="0" smtClean="0"/>
              <a:t>“Perfect Fifth” = F0 interval of exactly 1.5</a:t>
            </a:r>
          </a:p>
        </p:txBody>
      </p:sp>
      <p:pic>
        <p:nvPicPr>
          <p:cNvPr id="34819" name="Picture 5" descr="AuditoryNeurosciFig3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3688" y="395288"/>
            <a:ext cx="5715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 anchor="ctr"/>
          <a:lstStyle/>
          <a:p>
            <a:pPr eaLnBrk="1"/>
            <a:r>
              <a:rPr lang="en-GB" sz="4400" smtClean="0"/>
              <a:t>Cochlea and Auditory Nerve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 eaLnBrk="1">
              <a:lnSpc>
                <a:spcPct val="93000"/>
              </a:lnSpc>
              <a:spcAft>
                <a:spcPct val="0"/>
              </a:spcAft>
            </a:pPr>
            <a:r>
              <a:rPr lang="en-GB" sz="3200" smtClean="0">
                <a:latin typeface="Arial" charset="0"/>
              </a:rPr>
              <a:t>Place vs Timing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6350" y="301625"/>
            <a:ext cx="5756275" cy="1260475"/>
          </a:xfrm>
        </p:spPr>
        <p:txBody>
          <a:bodyPr/>
          <a:lstStyle/>
          <a:p>
            <a:pPr algn="l" eaLnBrk="1"/>
            <a:r>
              <a:rPr lang="en-GB" sz="4000" smtClean="0"/>
              <a:t>Resolved and </a:t>
            </a:r>
            <a:br>
              <a:rPr lang="en-GB" sz="4000" smtClean="0"/>
            </a:br>
            <a:r>
              <a:rPr lang="en-GB" sz="4000" smtClean="0"/>
              <a:t>Unresolved Harmonics</a:t>
            </a:r>
          </a:p>
        </p:txBody>
      </p:sp>
      <p:pic>
        <p:nvPicPr>
          <p:cNvPr id="36866" name="Picture 3" descr="AuditoryNeurosciFig2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5513"/>
            <a:ext cx="96853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079500" y="6372225"/>
            <a:ext cx="79946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i="1"/>
              <a:t>Spectrogram of, and basilar membrane response to, the spoken word “head”</a:t>
            </a:r>
            <a:r>
              <a:rPr lang="en-GB"/>
              <a:t> </a:t>
            </a:r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2087563" y="5075238"/>
            <a:ext cx="1800225" cy="720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2087563" y="3492500"/>
            <a:ext cx="1800225" cy="11509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6408738" y="2700338"/>
            <a:ext cx="1800225" cy="11509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6871" name="Oval 8"/>
          <p:cNvSpPr>
            <a:spLocks noChangeArrowheads="1"/>
          </p:cNvSpPr>
          <p:nvPr/>
        </p:nvSpPr>
        <p:spPr bwMode="auto">
          <a:xfrm>
            <a:off x="6264275" y="4211638"/>
            <a:ext cx="2089150" cy="14398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1000125" y="6735763"/>
            <a:ext cx="6965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2400">
                <a:hlinkClick r:id="rId3"/>
              </a:rPr>
              <a:t>http://auditoryneuroscience.com/ear/bm_motion_3</a:t>
            </a:r>
            <a:endParaRPr lang="en-GB" sz="2400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 flipV="1">
            <a:off x="3311525" y="1547813"/>
            <a:ext cx="649288" cy="1944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 flipV="1">
            <a:off x="3887788" y="3275013"/>
            <a:ext cx="25209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V="1">
            <a:off x="3887788" y="5003800"/>
            <a:ext cx="230505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 flipH="1" flipV="1">
            <a:off x="1655763" y="1547813"/>
            <a:ext cx="431800" cy="3744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V="1">
            <a:off x="1655763" y="684213"/>
            <a:ext cx="208915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529013" y="1176338"/>
            <a:ext cx="6299200" cy="62150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>
              <a:latin typeface="Arial" panose="020B0604020202020204" pitchFamily="34" charset="0"/>
              <a:cs typeface="+mn-cs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6048375"/>
            <a:ext cx="2351088" cy="1258888"/>
          </a:xfrm>
        </p:spPr>
        <p:txBody>
          <a:bodyPr/>
          <a:lstStyle/>
          <a:p>
            <a:pPr eaLnBrk="1"/>
            <a:r>
              <a:rPr lang="en-GB" sz="2400" smtClean="0"/>
              <a:t>Cariani &amp; Delgutte AN recordings</a:t>
            </a:r>
            <a:endParaRPr lang="en-US" sz="2400" smtClean="0"/>
          </a:p>
        </p:txBody>
      </p:sp>
      <p:pic>
        <p:nvPicPr>
          <p:cNvPr id="37891" name="Picture 4" descr="Cariani&amp;DelguttePhaseL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113" y="1511300"/>
            <a:ext cx="5795962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AutoShape 5"/>
          <p:cNvSpPr>
            <a:spLocks/>
          </p:cNvSpPr>
          <p:nvPr/>
        </p:nvSpPr>
        <p:spPr bwMode="auto">
          <a:xfrm>
            <a:off x="3695700" y="2603500"/>
            <a:ext cx="168275" cy="1008063"/>
          </a:xfrm>
          <a:prstGeom prst="leftBrace">
            <a:avLst>
              <a:gd name="adj1" fmla="val 4992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>
              <a:latin typeface="Arial" panose="020B0604020202020204" pitchFamily="34" charset="0"/>
              <a:cs typeface="+mn-cs"/>
            </a:endParaRPr>
          </a:p>
        </p:txBody>
      </p:sp>
      <p:sp>
        <p:nvSpPr>
          <p:cNvPr id="92166" name="AutoShape 6"/>
          <p:cNvSpPr>
            <a:spLocks/>
          </p:cNvSpPr>
          <p:nvPr/>
        </p:nvSpPr>
        <p:spPr bwMode="auto">
          <a:xfrm>
            <a:off x="3695700" y="4367213"/>
            <a:ext cx="168275" cy="1008062"/>
          </a:xfrm>
          <a:prstGeom prst="leftBrace">
            <a:avLst>
              <a:gd name="adj1" fmla="val 4992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>
              <a:latin typeface="Arial" panose="020B0604020202020204" pitchFamily="34" charset="0"/>
              <a:cs typeface="+mn-cs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504825" y="2687638"/>
            <a:ext cx="1970088" cy="101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00794" tIns="50397" rIns="100794" bIns="50397">
            <a:spAutoFit/>
          </a:bodyPr>
          <a:lstStyle>
            <a:lvl1pPr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819150" indent="-3159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260475" indent="-2524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763713" indent="-2524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268538" indent="-2524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7257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1829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6401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40973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r>
              <a:rPr lang="en-GB" sz="220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Phase locking </a:t>
            </a:r>
            <a:br>
              <a:rPr lang="en-GB" sz="220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</a:br>
            <a:r>
              <a:rPr lang="en-GB" sz="220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to Modulator</a:t>
            </a:r>
            <a:r>
              <a:rPr lang="en-US" sz="220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/>
            </a:r>
            <a:br>
              <a:rPr lang="en-US" sz="220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</a:br>
            <a:r>
              <a:rPr lang="en-US" sz="220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(Envelope)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504825" y="4535488"/>
            <a:ext cx="1970088" cy="714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00794" tIns="50397" rIns="100794" bIns="50397">
            <a:spAutoFit/>
          </a:bodyPr>
          <a:lstStyle>
            <a:lvl1pPr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819150" indent="-3159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260475" indent="-2524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763713" indent="-2524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268538" indent="-252413" defTabSz="495300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7257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1829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6401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4097338" indent="-252413" defTabSz="4953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r>
              <a:rPr lang="en-GB" sz="220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Phase locking </a:t>
            </a:r>
            <a:br>
              <a:rPr lang="en-GB" sz="220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</a:br>
            <a:r>
              <a:rPr lang="en-GB" sz="2200">
                <a:solidFill>
                  <a:schemeClr val="tx1"/>
                </a:solidFill>
                <a:latin typeface="Tahoma" panose="020B0604030504040204" pitchFamily="34" charset="0"/>
                <a:cs typeface="+mn-cs"/>
              </a:rPr>
              <a:t>to Carrier</a:t>
            </a:r>
            <a:endParaRPr lang="en-US" sz="2200">
              <a:solidFill>
                <a:schemeClr val="tx1"/>
              </a:solidFill>
              <a:latin typeface="Tahoma" panose="020B0604030504040204" pitchFamily="34" charset="0"/>
              <a:cs typeface="+mn-cs"/>
            </a:endParaRPr>
          </a:p>
        </p:txBody>
      </p:sp>
      <p:cxnSp>
        <p:nvCxnSpPr>
          <p:cNvPr id="92169" name="AutoShape 9"/>
          <p:cNvCxnSpPr>
            <a:cxnSpLocks noChangeShapeType="1"/>
            <a:stCxn id="92167" idx="3"/>
            <a:endCxn id="92165" idx="1"/>
          </p:cNvCxnSpPr>
          <p:nvPr/>
        </p:nvCxnSpPr>
        <p:spPr bwMode="auto">
          <a:xfrm flipV="1">
            <a:off x="2474913" y="3108325"/>
            <a:ext cx="1201737" cy="87313"/>
          </a:xfrm>
          <a:prstGeom prst="curvedConnector3">
            <a:avLst>
              <a:gd name="adj1" fmla="val 50727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92170" name="AutoShape 10"/>
          <p:cNvCxnSpPr>
            <a:cxnSpLocks noChangeShapeType="1"/>
            <a:stCxn id="92168" idx="3"/>
          </p:cNvCxnSpPr>
          <p:nvPr/>
        </p:nvCxnSpPr>
        <p:spPr bwMode="auto">
          <a:xfrm flipV="1">
            <a:off x="2474913" y="4856163"/>
            <a:ext cx="1089025" cy="3651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37898" name="Rectangle 11"/>
          <p:cNvSpPr>
            <a:spLocks noGrp="1" noChangeArrowheads="1"/>
          </p:cNvSpPr>
          <p:nvPr>
            <p:ph type="title"/>
          </p:nvPr>
        </p:nvSpPr>
        <p:spPr>
          <a:xfrm>
            <a:off x="504825" y="107950"/>
            <a:ext cx="9359900" cy="1052513"/>
          </a:xfrm>
        </p:spPr>
        <p:txBody>
          <a:bodyPr/>
          <a:lstStyle/>
          <a:p>
            <a:pPr algn="l" eaLnBrk="1"/>
            <a:r>
              <a:rPr lang="en-GB" sz="3200" smtClean="0"/>
              <a:t>AN Phase Locking to Artificial “Single Formant” Vowel Sounds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 anchor="ctr"/>
          <a:lstStyle/>
          <a:p>
            <a:pPr eaLnBrk="1"/>
            <a:r>
              <a:rPr lang="en-GB" sz="4400" smtClean="0"/>
              <a:t>Periodicity and Pitch Coding in the CNS</a:t>
            </a:r>
          </a:p>
        </p:txBody>
      </p:sp>
      <p:sp>
        <p:nvSpPr>
          <p:cNvPr id="399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sz="3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370" y="0"/>
            <a:ext cx="7540832" cy="957332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/>
              <a:t>The Auditory Pathway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773245" y="5745920"/>
            <a:ext cx="38544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CN, cochlear nuclei; </a:t>
            </a:r>
          </a:p>
          <a:p>
            <a:r>
              <a:rPr lang="en-GB" dirty="0"/>
              <a:t>SOC, superior </a:t>
            </a:r>
            <a:r>
              <a:rPr lang="en-GB" dirty="0" err="1"/>
              <a:t>olivary</a:t>
            </a:r>
            <a:r>
              <a:rPr lang="en-GB" dirty="0"/>
              <a:t> complex; </a:t>
            </a:r>
            <a:br>
              <a:rPr lang="en-GB" dirty="0"/>
            </a:br>
            <a:r>
              <a:rPr lang="en-GB" dirty="0"/>
              <a:t>NLL, nuclei of the lateral lemniscus; </a:t>
            </a:r>
            <a:br>
              <a:rPr lang="en-GB" dirty="0"/>
            </a:br>
            <a:r>
              <a:rPr lang="en-GB" dirty="0"/>
              <a:t>IC, inferior colliculus; </a:t>
            </a:r>
            <a:br>
              <a:rPr lang="en-GB" dirty="0"/>
            </a:br>
            <a:r>
              <a:rPr lang="en-GB" dirty="0"/>
              <a:t>MGB, medial geniculate body.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48" y="759561"/>
            <a:ext cx="4998845" cy="5092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9" y="862867"/>
            <a:ext cx="5120694" cy="4703049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7176" y="5611857"/>
            <a:ext cx="4873963" cy="18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 smtClean="0"/>
              <a:t>VIII N: 8</a:t>
            </a:r>
            <a:r>
              <a:rPr lang="en-GB" baseline="30000" dirty="0" smtClean="0"/>
              <a:t>th</a:t>
            </a:r>
            <a:r>
              <a:rPr lang="en-GB" dirty="0" smtClean="0"/>
              <a:t> cranial (</a:t>
            </a:r>
            <a:r>
              <a:rPr lang="en-GB" dirty="0" err="1" smtClean="0"/>
              <a:t>vestibulo</a:t>
            </a:r>
            <a:r>
              <a:rPr lang="en-GB" dirty="0" smtClean="0"/>
              <a:t>-cochlear) nerve</a:t>
            </a:r>
          </a:p>
          <a:p>
            <a:r>
              <a:rPr lang="en-GB" dirty="0" smtClean="0"/>
              <a:t>AVCN</a:t>
            </a:r>
            <a:r>
              <a:rPr lang="en-GB" dirty="0"/>
              <a:t>, </a:t>
            </a:r>
            <a:r>
              <a:rPr lang="en-GB" dirty="0" smtClean="0"/>
              <a:t>PVCN, DCN: </a:t>
            </a:r>
            <a:r>
              <a:rPr lang="en-GB" dirty="0" err="1" smtClean="0"/>
              <a:t>antero</a:t>
            </a:r>
            <a:r>
              <a:rPr lang="en-GB" dirty="0" smtClean="0"/>
              <a:t>-, </a:t>
            </a:r>
            <a:r>
              <a:rPr lang="en-GB" dirty="0" err="1" smtClean="0"/>
              <a:t>posteroventral</a:t>
            </a:r>
            <a:r>
              <a:rPr lang="en-GB" dirty="0"/>
              <a:t>&amp;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	dorsal cochlear </a:t>
            </a:r>
            <a:r>
              <a:rPr lang="en-GB" dirty="0"/>
              <a:t>nuclei; </a:t>
            </a:r>
          </a:p>
          <a:p>
            <a:r>
              <a:rPr lang="en-GB" dirty="0" smtClean="0"/>
              <a:t>LL</a:t>
            </a:r>
            <a:r>
              <a:rPr lang="en-GB" dirty="0"/>
              <a:t>:</a:t>
            </a:r>
            <a:r>
              <a:rPr lang="en-GB" dirty="0" smtClean="0"/>
              <a:t> lateral </a:t>
            </a:r>
            <a:r>
              <a:rPr lang="en-GB" dirty="0"/>
              <a:t>lemniscus; </a:t>
            </a:r>
            <a:br>
              <a:rPr lang="en-GB" dirty="0"/>
            </a:br>
            <a:r>
              <a:rPr lang="en-GB" dirty="0"/>
              <a:t>IC, inferior colliculus; </a:t>
            </a:r>
            <a:endParaRPr lang="en-GB" dirty="0" smtClean="0"/>
          </a:p>
          <a:p>
            <a:r>
              <a:rPr lang="en-GB" dirty="0" smtClean="0"/>
              <a:t>BIC: brachium of the inferior colliculus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MGB, medial geniculate body.</a:t>
            </a:r>
          </a:p>
        </p:txBody>
      </p:sp>
    </p:spTree>
    <p:extLst>
      <p:ext uri="{BB962C8B-B14F-4D97-AF65-F5344CB8AC3E}">
        <p14:creationId xmlns:p14="http://schemas.microsoft.com/office/powerpoint/2010/main" val="2743974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90488"/>
            <a:ext cx="5375275" cy="917575"/>
          </a:xfrm>
        </p:spPr>
        <p:txBody>
          <a:bodyPr/>
          <a:lstStyle/>
          <a:p>
            <a:pPr eaLnBrk="1"/>
            <a:r>
              <a:rPr lang="en-US" sz="2800" smtClean="0"/>
              <a:t>Encoding of Envelope Modulations in the Midbrain</a:t>
            </a:r>
            <a:endParaRPr lang="en-GB" sz="2800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092200"/>
            <a:ext cx="5543550" cy="2687638"/>
          </a:xfrm>
        </p:spPr>
        <p:txBody>
          <a:bodyPr/>
          <a:lstStyle/>
          <a:p>
            <a:pPr marL="0" indent="0" defTabSz="914400" eaLnBrk="1">
              <a:lnSpc>
                <a:spcPct val="90000"/>
              </a:lnSpc>
            </a:pPr>
            <a:r>
              <a:rPr lang="en-US" sz="1800" smtClean="0"/>
              <a:t>Neurons in the midbrain or above show much less phase locking to AM than neurons in the brainstem.</a:t>
            </a:r>
          </a:p>
          <a:p>
            <a:pPr marL="0" indent="0" defTabSz="914400" eaLnBrk="1">
              <a:lnSpc>
                <a:spcPct val="90000"/>
              </a:lnSpc>
            </a:pPr>
            <a:r>
              <a:rPr lang="en-US" sz="1800" smtClean="0"/>
              <a:t>Transition from a </a:t>
            </a:r>
            <a:r>
              <a:rPr lang="en-US" sz="1800" i="1" smtClean="0"/>
              <a:t>timing</a:t>
            </a:r>
            <a:r>
              <a:rPr lang="en-US" sz="1800" smtClean="0"/>
              <a:t> to a </a:t>
            </a:r>
            <a:r>
              <a:rPr lang="en-US" sz="1800" i="1" smtClean="0"/>
              <a:t>rate </a:t>
            </a:r>
            <a:r>
              <a:rPr lang="en-US" sz="1800" smtClean="0"/>
              <a:t>code. </a:t>
            </a:r>
          </a:p>
          <a:p>
            <a:pPr marL="0" indent="0" defTabSz="914400" eaLnBrk="1">
              <a:lnSpc>
                <a:spcPct val="90000"/>
              </a:lnSpc>
            </a:pPr>
            <a:r>
              <a:rPr lang="en-US" sz="1800" smtClean="0"/>
              <a:t>Some neurons have </a:t>
            </a:r>
            <a:r>
              <a:rPr lang="en-US" sz="1800" i="1" smtClean="0"/>
              <a:t>bandpass</a:t>
            </a:r>
            <a:r>
              <a:rPr lang="en-US" sz="1800" smtClean="0"/>
              <a:t> </a:t>
            </a:r>
            <a:r>
              <a:rPr lang="en-US" sz="1800" i="1" smtClean="0"/>
              <a:t>MTFs </a:t>
            </a:r>
            <a:r>
              <a:rPr lang="en-US" sz="1800" smtClean="0"/>
              <a:t>and exhibit “best modulation frequencies” (BMFs).</a:t>
            </a:r>
          </a:p>
          <a:p>
            <a:pPr marL="0" indent="0" defTabSz="914400" eaLnBrk="1">
              <a:lnSpc>
                <a:spcPct val="90000"/>
              </a:lnSpc>
            </a:pPr>
            <a:r>
              <a:rPr lang="en-US" sz="1800" smtClean="0"/>
              <a:t>Topographic maps of BMF may exist within isofrequency laminae of the ICc, (“periodotopy”).</a:t>
            </a:r>
            <a:endParaRPr lang="en-GB" sz="1800" smtClean="0"/>
          </a:p>
        </p:txBody>
      </p:sp>
      <p:pic>
        <p:nvPicPr>
          <p:cNvPr id="40963" name="Picture 4" descr="ICcPeriodot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3859213"/>
            <a:ext cx="8999537" cy="3265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4" name="Picture 5" descr="ICcTonotopicLay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4238" y="923925"/>
            <a:ext cx="3779837" cy="282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5424488" y="7153275"/>
            <a:ext cx="44418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b">
            <a:spAutoFit/>
          </a:bodyPr>
          <a:lstStyle/>
          <a:p>
            <a:pPr algn="ctr" defTabSz="495300"/>
            <a:r>
              <a:rPr lang="en-GB" sz="2000">
                <a:solidFill>
                  <a:srgbClr val="000000"/>
                </a:solidFill>
                <a:latin typeface="Tahoma" pitchFamily="34" charset="0"/>
              </a:rPr>
              <a:t>Schreiner &amp; Langner J Neurohys 1988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0"/>
            <a:ext cx="9072562" cy="1260475"/>
          </a:xfrm>
        </p:spPr>
        <p:txBody>
          <a:bodyPr/>
          <a:lstStyle/>
          <a:p>
            <a:pPr eaLnBrk="1"/>
            <a:r>
              <a:rPr lang="en-GB" smtClean="0"/>
              <a:t>Periodotopic maps via fMRI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6563" y="1241425"/>
            <a:ext cx="4365625" cy="4933950"/>
          </a:xfrm>
        </p:spPr>
        <p:txBody>
          <a:bodyPr/>
          <a:lstStyle/>
          <a:p>
            <a:pPr eaLnBrk="1">
              <a:lnSpc>
                <a:spcPct val="80000"/>
              </a:lnSpc>
            </a:pPr>
            <a:r>
              <a:rPr lang="en-GB" sz="2000" smtClean="0"/>
              <a:t>Baumann, Petkov, Griffiths, Rees Nat Neurosci 2011</a:t>
            </a:r>
          </a:p>
          <a:p>
            <a:pPr eaLnBrk="1">
              <a:lnSpc>
                <a:spcPct val="80000"/>
              </a:lnSpc>
            </a:pPr>
            <a:r>
              <a:rPr lang="en-GB" sz="2000" smtClean="0"/>
              <a:t>described periodotopic maps in monkey IC obtained with fMRI.</a:t>
            </a:r>
          </a:p>
          <a:p>
            <a:pPr eaLnBrk="1">
              <a:lnSpc>
                <a:spcPct val="80000"/>
              </a:lnSpc>
            </a:pPr>
            <a:r>
              <a:rPr lang="en-GB" sz="2000" smtClean="0"/>
              <a:t>They used stimuli from 0.5 Hz (infra-pitch) to 512 Hz (mid-range pitch).</a:t>
            </a:r>
          </a:p>
          <a:p>
            <a:pPr eaLnBrk="1">
              <a:lnSpc>
                <a:spcPct val="80000"/>
              </a:lnSpc>
            </a:pPr>
            <a:r>
              <a:rPr lang="en-GB" sz="2000" smtClean="0"/>
              <a:t>Their sample size is quite small (3 animals – 20-30 voxels/IC)</a:t>
            </a:r>
          </a:p>
          <a:p>
            <a:pPr eaLnBrk="1">
              <a:lnSpc>
                <a:spcPct val="80000"/>
              </a:lnSpc>
            </a:pPr>
            <a:r>
              <a:rPr lang="en-GB" sz="2000" smtClean="0"/>
              <a:t>The observed orientation of their periodotopic map (medio-dorsal to latero-ventral for high to low) appears to </a:t>
            </a:r>
            <a:r>
              <a:rPr lang="en-GB" sz="2000" i="1" smtClean="0"/>
              <a:t>differ </a:t>
            </a:r>
            <a:r>
              <a:rPr lang="en-GB" sz="2000" smtClean="0"/>
              <a:t>from that described by Schreiner &amp; Langner (1988) in the cat (predimonantly caudal to rostral)</a:t>
            </a:r>
          </a:p>
          <a:p>
            <a:pPr eaLnBrk="1">
              <a:lnSpc>
                <a:spcPct val="80000"/>
              </a:lnSpc>
            </a:pPr>
            <a:r>
              <a:rPr lang="en-GB" sz="2000" smtClean="0"/>
              <a:t>http://www.ncbi.nlm.nih.gov/pmc/articles/PMC3068195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081088"/>
            <a:ext cx="522922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5684838"/>
            <a:ext cx="51974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45773" y="407733"/>
            <a:ext cx="2910124" cy="29748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5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+mn-cs"/>
              </a:rPr>
              <a:t>Mapping Functional Anatomy of ICc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+mn-cs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13" y="1240697"/>
            <a:ext cx="5970743" cy="60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3"/>
          <p:cNvPicPr/>
          <p:nvPr/>
        </p:nvPicPr>
        <p:blipFill>
          <a:blip r:embed="rId3"/>
          <a:stretch/>
        </p:blipFill>
        <p:spPr>
          <a:xfrm>
            <a:off x="4858959" y="1602809"/>
            <a:ext cx="4974306" cy="3388957"/>
          </a:xfrm>
          <a:prstGeom prst="rect">
            <a:avLst/>
          </a:prstGeom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2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20" y="2980122"/>
            <a:ext cx="2329149" cy="245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74" y="2820878"/>
            <a:ext cx="3482350" cy="2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" name="CustomShape 2"/>
          <p:cNvSpPr/>
          <p:nvPr/>
        </p:nvSpPr>
        <p:spPr>
          <a:xfrm>
            <a:off x="383763" y="6716211"/>
            <a:ext cx="4215568" cy="608974"/>
          </a:xfrm>
          <a:prstGeom prst="rect">
            <a:avLst/>
          </a:prstGeom>
          <a:noFill/>
          <a:ln w="12600">
            <a:solidFill>
              <a:srgbClr val="FFFFE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1272" tIns="45636" rIns="91272" bIns="45636"/>
          <a:lstStyle/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Schnupp, Garcia-Lazaro &amp; Lesica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Microsoft YaHei"/>
              </a:rPr>
              <a:t>Front Neural Circuits 2015, In press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605389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504507" y="302737"/>
            <a:ext cx="9069861" cy="12581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5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+mn-cs"/>
              </a:rPr>
              <a:t>Tonotopy in Inferior Colliculus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+mn-cs"/>
            </a:endParaRPr>
          </a:p>
        </p:txBody>
      </p:sp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63" y="1578432"/>
            <a:ext cx="10741038" cy="561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029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05" y="1006207"/>
            <a:ext cx="6464222" cy="612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" name="TextShape 1"/>
          <p:cNvSpPr txBox="1"/>
          <p:nvPr/>
        </p:nvSpPr>
        <p:spPr>
          <a:xfrm>
            <a:off x="1260475" y="180242"/>
            <a:ext cx="7559675" cy="17919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+mn-cs"/>
              </a:rPr>
              <a:t>Pitch also plays a role in </a:t>
            </a:r>
            <a:br>
              <a:rPr lang="en-US" sz="440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+mn-cs"/>
              </a:rPr>
            </a:br>
            <a:r>
              <a:rPr lang="en-US" sz="440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+mn-cs"/>
              </a:rPr>
              <a:t>auditory scene analysis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+mn-cs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611254" y="6301479"/>
            <a:ext cx="8858119" cy="8172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6" u="sng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Arial"/>
                <a:cs typeface="+mn-cs"/>
                <a:hlinkClick r:id="rId3"/>
              </a:rPr>
              <a:t>http://auditoryneuroscience.com/topics/double-vowels</a:t>
            </a:r>
            <a:endParaRPr lang="en-US" sz="3527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+mn-cs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55" y="2728133"/>
            <a:ext cx="4514806" cy="28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157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8" y="1312443"/>
            <a:ext cx="9523091" cy="564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04507" y="302737"/>
            <a:ext cx="9069861" cy="12581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marR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4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cs typeface="Arial" pitchFamily="34"/>
              </a:defRPr>
            </a:lvl1pPr>
          </a:lstStyle>
          <a:p>
            <a:pPr fontAlgn="auto">
              <a:defRPr/>
            </a:pPr>
            <a:r>
              <a:rPr altLang="en-US" sz="3968" kern="0" dirty="0"/>
              <a:t>3 Flavours of (Quasi-)Periodic Sounds</a:t>
            </a:r>
          </a:p>
        </p:txBody>
      </p:sp>
      <p:pic>
        <p:nvPicPr>
          <p:cNvPr id="4" name="anIRN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4" y="5318021"/>
            <a:ext cx="671971" cy="67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ClickTrain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3" y="1818172"/>
            <a:ext cx="671971" cy="67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SAMN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" y="3463101"/>
            <a:ext cx="671971" cy="67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91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504507" y="148744"/>
            <a:ext cx="9069861" cy="1258195"/>
          </a:xfrm>
          <a:prstGeom prst="rect">
            <a:avLst/>
          </a:prstGeom>
          <a:noFill/>
          <a:ln>
            <a:noFill/>
          </a:ln>
        </p:spPr>
        <p:txBody>
          <a:bodyPr lIns="99208" tIns="51588" rIns="99208" bIns="515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5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+mn-cs"/>
              </a:rPr>
              <a:t>Periodotopy in IC?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cs typeface="+mn-cs"/>
            </a:endParaRPr>
          </a:p>
        </p:txBody>
      </p:sp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" y="1179449"/>
            <a:ext cx="10079567" cy="631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4907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48375" y="5207000"/>
            <a:ext cx="3611563" cy="1849438"/>
          </a:xfrm>
        </p:spPr>
        <p:txBody>
          <a:bodyPr/>
          <a:lstStyle/>
          <a:p>
            <a:pPr eaLnBrk="1">
              <a:lnSpc>
                <a:spcPct val="90000"/>
              </a:lnSpc>
            </a:pPr>
            <a:r>
              <a:rPr lang="en-US" sz="2800" smtClean="0"/>
              <a:t>Schulze, Hess, Ohl, Scheich, 2002 EJN 15:6</a:t>
            </a:r>
          </a:p>
        </p:txBody>
      </p:sp>
      <p:pic>
        <p:nvPicPr>
          <p:cNvPr id="47106" name="Picture 3" descr="SchulzeSumm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0"/>
            <a:ext cx="5480050" cy="7539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>
          <a:xfrm>
            <a:off x="5913438" y="1557338"/>
            <a:ext cx="4167187" cy="1185862"/>
          </a:xfrm>
        </p:spPr>
        <p:txBody>
          <a:bodyPr/>
          <a:lstStyle/>
          <a:p>
            <a:pPr eaLnBrk="1"/>
            <a:r>
              <a:rPr lang="en-US" sz="3200" smtClean="0"/>
              <a:t>Proposed Periodotopy in Gerbil A1</a:t>
            </a:r>
            <a:endParaRPr lang="en-GB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4" name="Rectangle 2"/>
          <p:cNvSpPr>
            <a:spLocks noGrp="1" noChangeArrowheads="1"/>
          </p:cNvSpPr>
          <p:nvPr>
            <p:ph type="title"/>
          </p:nvPr>
        </p:nvSpPr>
        <p:spPr>
          <a:xfrm>
            <a:off x="7056438" y="301625"/>
            <a:ext cx="2516187" cy="1965325"/>
          </a:xfrm>
        </p:spPr>
        <p:txBody>
          <a:bodyPr/>
          <a:lstStyle/>
          <a:p>
            <a:pPr eaLnBrk="1"/>
            <a:r>
              <a:rPr lang="en-GB" sz="2400" smtClean="0"/>
              <a:t>Periodotopy inconsistent in ferret cortex</a:t>
            </a:r>
          </a:p>
        </p:txBody>
      </p:sp>
      <p:sp>
        <p:nvSpPr>
          <p:cNvPr id="716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6650038"/>
            <a:ext cx="9072562" cy="909637"/>
          </a:xfrm>
        </p:spPr>
        <p:txBody>
          <a:bodyPr/>
          <a:lstStyle/>
          <a:p>
            <a:pPr eaLnBrk="1">
              <a:lnSpc>
                <a:spcPct val="80000"/>
              </a:lnSpc>
            </a:pPr>
            <a:r>
              <a:rPr lang="en-GB" sz="2000" smtClean="0"/>
              <a:t>Nelken, Bizley, Nodal, Ahmed, Schnupp, King (2008) J. Neurophysiol 99(4)</a:t>
            </a:r>
          </a:p>
          <a:p>
            <a:pPr eaLnBrk="1">
              <a:lnSpc>
                <a:spcPct val="80000"/>
              </a:lnSpc>
            </a:pPr>
            <a:endParaRPr lang="en-GB" sz="2000" smtClean="0"/>
          </a:p>
        </p:txBody>
      </p:sp>
      <p:pic>
        <p:nvPicPr>
          <p:cNvPr id="71696" name="Picture 4" descr="FIG. 4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7813" y="2668588"/>
            <a:ext cx="6589712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276225" y="49213"/>
          <a:ext cx="6230938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PHOTO-PAINT" r:id="rId4" imgW="5609524" imgH="2066667" progId="CorelPHOTOPAINT.Image.15">
                  <p:embed/>
                </p:oleObj>
              </mc:Choice>
              <mc:Fallback>
                <p:oleObj name="PHOTO-PAINT" r:id="rId4" imgW="5609524" imgH="2066667" progId="CorelPHOTOPAINT.Image.15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49213"/>
                        <a:ext cx="6230938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7" name="Text Box 6"/>
          <p:cNvSpPr txBox="1">
            <a:spLocks noChangeArrowheads="1"/>
          </p:cNvSpPr>
          <p:nvPr/>
        </p:nvSpPr>
        <p:spPr bwMode="auto">
          <a:xfrm>
            <a:off x="2176463" y="2509838"/>
            <a:ext cx="14414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495300"/>
            <a:r>
              <a:rPr lang="en-GB" sz="2000"/>
              <a:t>SAM tones</a:t>
            </a:r>
          </a:p>
        </p:txBody>
      </p:sp>
      <p:sp>
        <p:nvSpPr>
          <p:cNvPr id="71698" name="Text Box 7"/>
          <p:cNvSpPr txBox="1">
            <a:spLocks noChangeArrowheads="1"/>
          </p:cNvSpPr>
          <p:nvPr/>
        </p:nvSpPr>
        <p:spPr bwMode="auto">
          <a:xfrm>
            <a:off x="4610100" y="2509838"/>
            <a:ext cx="12319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495300"/>
            <a:r>
              <a:rPr lang="en-GB" sz="2000"/>
              <a:t>hp Clicks</a:t>
            </a:r>
          </a:p>
        </p:txBody>
      </p:sp>
      <p:sp>
        <p:nvSpPr>
          <p:cNvPr id="71699" name="Text Box 8"/>
          <p:cNvSpPr txBox="1">
            <a:spLocks noChangeArrowheads="1"/>
          </p:cNvSpPr>
          <p:nvPr/>
        </p:nvSpPr>
        <p:spPr bwMode="auto">
          <a:xfrm>
            <a:off x="6786563" y="2509838"/>
            <a:ext cx="990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495300"/>
            <a:r>
              <a:rPr lang="en-GB" sz="2000"/>
              <a:t>hp IRN</a:t>
            </a:r>
          </a:p>
        </p:txBody>
      </p:sp>
      <p:sp>
        <p:nvSpPr>
          <p:cNvPr id="71700" name="Text Box 9"/>
          <p:cNvSpPr txBox="1">
            <a:spLocks noChangeArrowheads="1"/>
          </p:cNvSpPr>
          <p:nvPr/>
        </p:nvSpPr>
        <p:spPr bwMode="auto">
          <a:xfrm>
            <a:off x="1149350" y="3700463"/>
            <a:ext cx="1160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495300"/>
            <a:r>
              <a:rPr lang="en-GB" sz="2000"/>
              <a:t>animal 1</a:t>
            </a:r>
          </a:p>
        </p:txBody>
      </p:sp>
      <p:sp>
        <p:nvSpPr>
          <p:cNvPr id="71701" name="Text Box 10"/>
          <p:cNvSpPr txBox="1">
            <a:spLocks noChangeArrowheads="1"/>
          </p:cNvSpPr>
          <p:nvPr/>
        </p:nvSpPr>
        <p:spPr bwMode="auto">
          <a:xfrm>
            <a:off x="1106488" y="5207000"/>
            <a:ext cx="116046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495300"/>
            <a:r>
              <a:rPr lang="en-GB" sz="2000"/>
              <a:t>animal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446088"/>
            <a:ext cx="2481263" cy="1724025"/>
          </a:xfrm>
        </p:spPr>
        <p:txBody>
          <a:bodyPr/>
          <a:lstStyle/>
          <a:p>
            <a:pPr eaLnBrk="1"/>
            <a:r>
              <a:rPr lang="en-GB" sz="2800" smtClean="0"/>
              <a:t>A pitch area in primate cortex?</a:t>
            </a:r>
            <a:endParaRPr lang="en-US" sz="2800" smtClean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5287963"/>
            <a:ext cx="2779713" cy="1431925"/>
          </a:xfrm>
        </p:spPr>
        <p:txBody>
          <a:bodyPr/>
          <a:lstStyle/>
          <a:p>
            <a:pPr eaLnBrk="1"/>
            <a:r>
              <a:rPr lang="en-GB" sz="2800" smtClean="0"/>
              <a:t>Fig 2 of Bendor &amp; Wang, </a:t>
            </a:r>
            <a:r>
              <a:rPr lang="en-GB" sz="2800" i="1" smtClean="0"/>
              <a:t>Nature 2005</a:t>
            </a:r>
            <a:endParaRPr lang="en-US" sz="2800" smtClean="0"/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3"/>
          <a:srcRect b="35124"/>
          <a:stretch>
            <a:fillRect/>
          </a:stretch>
        </p:blipFill>
        <p:spPr bwMode="auto">
          <a:xfrm>
            <a:off x="3294063" y="525463"/>
            <a:ext cx="6300787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446088"/>
            <a:ext cx="7878763" cy="514350"/>
          </a:xfrm>
        </p:spPr>
        <p:txBody>
          <a:bodyPr/>
          <a:lstStyle/>
          <a:p>
            <a:pPr eaLnBrk="1"/>
            <a:r>
              <a:rPr lang="en-GB" sz="3600" smtClean="0"/>
              <a:t>A pitch sensitive neuron in marmoset A1?</a:t>
            </a:r>
            <a:endParaRPr lang="en-US" sz="3600" smtClean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6002338"/>
            <a:ext cx="8821738" cy="1193800"/>
          </a:xfrm>
        </p:spPr>
        <p:txBody>
          <a:bodyPr/>
          <a:lstStyle/>
          <a:p>
            <a:pPr eaLnBrk="1"/>
            <a:r>
              <a:rPr lang="en-GB" sz="2400" smtClean="0"/>
              <a:t>Apparently pitch sensitive neurons in marmoset A1.</a:t>
            </a:r>
          </a:p>
          <a:p>
            <a:pPr eaLnBrk="1"/>
            <a:r>
              <a:rPr lang="en-GB" sz="2400" smtClean="0"/>
              <a:t>Fig 1 of Bendor &amp; Wang, </a:t>
            </a:r>
            <a:r>
              <a:rPr lang="en-GB" sz="2400" i="1" smtClean="0"/>
              <a:t>Nature 2005</a:t>
            </a:r>
            <a:endParaRPr lang="en-US" sz="2400" smtClean="0"/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30313" y="1271588"/>
            <a:ext cx="69596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BendorTone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208664" y="1331565"/>
            <a:ext cx="415205" cy="4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BendorTone2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203302" y="1683733"/>
            <a:ext cx="446337" cy="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BendorTone3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203302" y="2033776"/>
            <a:ext cx="446337" cy="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BendorTone4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203302" y="2399695"/>
            <a:ext cx="446337" cy="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BendorTone5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208858" y="2752914"/>
            <a:ext cx="446337" cy="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4" name="BendorTone6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223145" y="3131533"/>
            <a:ext cx="446337" cy="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" fill="hold"/>
                                        <p:tgtEl>
                                          <p:spTgt spid="1085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4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4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1" fill="hold"/>
                                        <p:tgtEl>
                                          <p:spTgt spid="1085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8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21" fill="hold"/>
                                        <p:tgtEl>
                                          <p:spTgt spid="1085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21" fill="hold"/>
                                        <p:tgtEl>
                                          <p:spTgt spid="1085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8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21" fill="hold"/>
                                        <p:tgtEl>
                                          <p:spTgt spid="1085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8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21" fill="hold"/>
                                        <p:tgtEl>
                                          <p:spTgt spid="108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 txBox="1">
            <a:spLocks/>
          </p:cNvSpPr>
          <p:nvPr/>
        </p:nvSpPr>
        <p:spPr bwMode="auto">
          <a:xfrm>
            <a:off x="504825" y="303213"/>
            <a:ext cx="90725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defTabSz="1008063"/>
            <a:r>
              <a:rPr lang="en-GB" sz="3500">
                <a:latin typeface="Calibri" pitchFamily="34" charset="0"/>
              </a:rPr>
              <a:t>Mapping cortical sensitivity to sound features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0825" y="4258408"/>
            <a:ext cx="2154884" cy="57675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ea typeface="+mn-ea"/>
                <a:cs typeface="+mn-cs"/>
              </a:rPr>
              <a:t>Pitch (Hz)</a:t>
            </a:r>
          </a:p>
        </p:txBody>
      </p:sp>
      <p:grpSp>
        <p:nvGrpSpPr>
          <p:cNvPr id="77827" name="Group 25"/>
          <p:cNvGrpSpPr>
            <a:grpSpLocks/>
          </p:cNvGrpSpPr>
          <p:nvPr/>
        </p:nvGrpSpPr>
        <p:grpSpPr bwMode="auto">
          <a:xfrm>
            <a:off x="2798763" y="1885950"/>
            <a:ext cx="4845050" cy="4376738"/>
            <a:chOff x="4021769" y="2664666"/>
            <a:chExt cx="1680509" cy="1464535"/>
          </a:xfrm>
        </p:grpSpPr>
        <p:sp>
          <p:nvSpPr>
            <p:cNvPr id="77850" name="Rectangle 83"/>
            <p:cNvSpPr>
              <a:spLocks noChangeArrowheads="1"/>
            </p:cNvSpPr>
            <p:nvPr/>
          </p:nvSpPr>
          <p:spPr bwMode="auto">
            <a:xfrm>
              <a:off x="4021769" y="3001960"/>
              <a:ext cx="1133084" cy="1126655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794" tIns="50397" rIns="100794" bIns="50397" anchor="ctr"/>
            <a:lstStyle/>
            <a:p>
              <a:pPr algn="ctr" defTabSz="1008063"/>
              <a:endParaRPr lang="en-US" sz="20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>
              <a:off x="3731811" y="3565582"/>
              <a:ext cx="1126688" cy="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045116" y="3565051"/>
              <a:ext cx="1126688" cy="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4317952" y="3564775"/>
              <a:ext cx="1126688" cy="11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4021769" y="2672634"/>
              <a:ext cx="547322" cy="329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295430" y="2672634"/>
              <a:ext cx="546771" cy="329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4608185" y="2672634"/>
              <a:ext cx="546771" cy="329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4881846" y="2672634"/>
              <a:ext cx="546771" cy="329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154956" y="2672634"/>
              <a:ext cx="547322" cy="329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5154956" y="2955236"/>
              <a:ext cx="547322" cy="3282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5154956" y="3236775"/>
              <a:ext cx="547322" cy="3282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5154956" y="3518314"/>
              <a:ext cx="547322" cy="328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5154956" y="3799853"/>
              <a:ext cx="547322" cy="328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5138393" y="3235969"/>
              <a:ext cx="1127219" cy="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 flipV="1">
              <a:off x="4569091" y="2664666"/>
              <a:ext cx="1133187" cy="79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 flipV="1">
              <a:off x="4469427" y="2720443"/>
              <a:ext cx="1133187" cy="79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 flipV="1">
              <a:off x="4178147" y="2899459"/>
              <a:ext cx="1133187" cy="79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0800000" flipV="1">
              <a:off x="4344986" y="2805967"/>
              <a:ext cx="1133738" cy="79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4782955" y="3462528"/>
              <a:ext cx="1126688" cy="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4925016" y="3369035"/>
              <a:ext cx="1126688" cy="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5043401" y="3283511"/>
              <a:ext cx="1126688" cy="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 flipV="1">
              <a:off x="4021769" y="3275022"/>
              <a:ext cx="1133187" cy="84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V="1">
              <a:off x="4021769" y="3565060"/>
              <a:ext cx="1133187" cy="84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0800000" flipV="1">
              <a:off x="4021769" y="3838631"/>
              <a:ext cx="1133187" cy="84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828" name="TextBox 29"/>
          <p:cNvSpPr txBox="1">
            <a:spLocks noChangeArrowheads="1"/>
          </p:cNvSpPr>
          <p:nvPr/>
        </p:nvSpPr>
        <p:spPr bwMode="auto">
          <a:xfrm>
            <a:off x="-30163" y="7113588"/>
            <a:ext cx="7292976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/>
            <a:r>
              <a:rPr lang="en-GB">
                <a:latin typeface="Calibri" pitchFamily="34" charset="0"/>
              </a:rPr>
              <a:t>Bizley, Walker, Silverman, King, Schnupp, J Neurosci, 2009</a:t>
            </a:r>
          </a:p>
        </p:txBody>
      </p:sp>
      <p:sp>
        <p:nvSpPr>
          <p:cNvPr id="77829" name="TextBox 27"/>
          <p:cNvSpPr txBox="1">
            <a:spLocks noChangeArrowheads="1"/>
          </p:cNvSpPr>
          <p:nvPr/>
        </p:nvSpPr>
        <p:spPr bwMode="auto">
          <a:xfrm>
            <a:off x="2154238" y="3095625"/>
            <a:ext cx="6334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1008063"/>
            <a:r>
              <a:rPr lang="en-US" sz="2200">
                <a:latin typeface="Calibri" pitchFamily="34" charset="0"/>
              </a:rPr>
              <a:t>200</a:t>
            </a:r>
          </a:p>
        </p:txBody>
      </p:sp>
      <p:sp>
        <p:nvSpPr>
          <p:cNvPr id="77830" name="TextBox 63"/>
          <p:cNvSpPr txBox="1">
            <a:spLocks noChangeArrowheads="1"/>
          </p:cNvSpPr>
          <p:nvPr/>
        </p:nvSpPr>
        <p:spPr bwMode="auto">
          <a:xfrm>
            <a:off x="2154238" y="3924300"/>
            <a:ext cx="6334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1008063"/>
            <a:r>
              <a:rPr lang="en-US" sz="2200">
                <a:latin typeface="Calibri" pitchFamily="34" charset="0"/>
              </a:rPr>
              <a:t>336</a:t>
            </a:r>
          </a:p>
        </p:txBody>
      </p:sp>
      <p:sp>
        <p:nvSpPr>
          <p:cNvPr id="77831" name="TextBox 64"/>
          <p:cNvSpPr txBox="1">
            <a:spLocks noChangeArrowheads="1"/>
          </p:cNvSpPr>
          <p:nvPr/>
        </p:nvSpPr>
        <p:spPr bwMode="auto">
          <a:xfrm>
            <a:off x="2154238" y="4756150"/>
            <a:ext cx="6334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1008063"/>
            <a:r>
              <a:rPr lang="en-US" sz="2200">
                <a:latin typeface="Calibri" pitchFamily="34" charset="0"/>
              </a:rPr>
              <a:t>565</a:t>
            </a:r>
          </a:p>
        </p:txBody>
      </p:sp>
      <p:sp>
        <p:nvSpPr>
          <p:cNvPr id="77832" name="TextBox 65"/>
          <p:cNvSpPr txBox="1">
            <a:spLocks noChangeArrowheads="1"/>
          </p:cNvSpPr>
          <p:nvPr/>
        </p:nvSpPr>
        <p:spPr bwMode="auto">
          <a:xfrm>
            <a:off x="2154238" y="5586413"/>
            <a:ext cx="6334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1008063"/>
            <a:r>
              <a:rPr lang="en-US" sz="2200">
                <a:latin typeface="Calibri" pitchFamily="34" charset="0"/>
              </a:rPr>
              <a:t>951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911475" y="6249988"/>
            <a:ext cx="2919413" cy="909637"/>
            <a:chOff x="2642041" y="5671248"/>
            <a:chExt cx="2646963" cy="823997"/>
          </a:xfrm>
        </p:grpSpPr>
        <p:sp>
          <p:nvSpPr>
            <p:cNvPr id="77845" name="TextBox 104"/>
            <p:cNvSpPr txBox="1">
              <a:spLocks noChangeArrowheads="1"/>
            </p:cNvSpPr>
            <p:nvPr/>
          </p:nvSpPr>
          <p:spPr bwMode="auto">
            <a:xfrm>
              <a:off x="3319709" y="5972025"/>
              <a:ext cx="128969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94" tIns="50397" rIns="100794" bIns="50397">
              <a:spAutoFit/>
            </a:bodyPr>
            <a:lstStyle/>
            <a:p>
              <a:pPr algn="ctr" defTabSz="1008063"/>
              <a:r>
                <a:rPr lang="en-GB" sz="3100">
                  <a:latin typeface="Calibri" pitchFamily="34" charset="0"/>
                </a:rPr>
                <a:t>Timbre</a:t>
              </a:r>
            </a:p>
          </p:txBody>
        </p:sp>
        <p:sp>
          <p:nvSpPr>
            <p:cNvPr id="77846" name="TextBox 67"/>
            <p:cNvSpPr txBox="1">
              <a:spLocks noChangeArrowheads="1"/>
            </p:cNvSpPr>
            <p:nvPr/>
          </p:nvSpPr>
          <p:spPr bwMode="auto">
            <a:xfrm>
              <a:off x="2642041" y="5671248"/>
              <a:ext cx="5180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1008063"/>
              <a:r>
                <a:rPr lang="en-US" sz="2200">
                  <a:latin typeface="Calibri" pitchFamily="34" charset="0"/>
                </a:rPr>
                <a:t>/</a:t>
              </a:r>
              <a:r>
                <a:rPr lang="en-GB" sz="2200">
                  <a:latin typeface="Times New Roman" pitchFamily="18" charset="0"/>
                  <a:cs typeface="Times New Roman" pitchFamily="18" charset="0"/>
                </a:rPr>
                <a:t>ɑ</a:t>
              </a:r>
              <a:r>
                <a:rPr lang="en-US" sz="2200">
                  <a:latin typeface="Calibri" pitchFamily="34" charset="0"/>
                </a:rPr>
                <a:t>/</a:t>
              </a:r>
            </a:p>
          </p:txBody>
        </p:sp>
        <p:sp>
          <p:nvSpPr>
            <p:cNvPr id="77847" name="TextBox 68"/>
            <p:cNvSpPr txBox="1">
              <a:spLocks noChangeArrowheads="1"/>
            </p:cNvSpPr>
            <p:nvPr/>
          </p:nvSpPr>
          <p:spPr bwMode="auto">
            <a:xfrm>
              <a:off x="3381563" y="5671248"/>
              <a:ext cx="4924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1008063"/>
              <a:r>
                <a:rPr lang="en-US" sz="2200">
                  <a:latin typeface="Calibri" pitchFamily="34" charset="0"/>
                </a:rPr>
                <a:t>/</a:t>
              </a:r>
              <a:r>
                <a:rPr lang="en-GB" sz="2200">
                  <a:latin typeface="Times New Roman" pitchFamily="18" charset="0"/>
                  <a:cs typeface="Times New Roman" pitchFamily="18" charset="0"/>
                </a:rPr>
                <a:t>ɛ</a:t>
              </a:r>
              <a:r>
                <a:rPr lang="en-US" sz="2200">
                  <a:latin typeface="Calibri" pitchFamily="34" charset="0"/>
                </a:rPr>
                <a:t>/</a:t>
              </a:r>
            </a:p>
          </p:txBody>
        </p:sp>
        <p:sp>
          <p:nvSpPr>
            <p:cNvPr id="77848" name="TextBox 69"/>
            <p:cNvSpPr txBox="1">
              <a:spLocks noChangeArrowheads="1"/>
            </p:cNvSpPr>
            <p:nvPr/>
          </p:nvSpPr>
          <p:spPr bwMode="auto">
            <a:xfrm>
              <a:off x="4095437" y="5671248"/>
              <a:ext cx="5180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1008063"/>
              <a:r>
                <a:rPr lang="en-US" sz="2200">
                  <a:latin typeface="Calibri" pitchFamily="34" charset="0"/>
                </a:rPr>
                <a:t>/</a:t>
              </a:r>
              <a:r>
                <a:rPr lang="en-GB" sz="220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200">
                  <a:latin typeface="Calibri" pitchFamily="34" charset="0"/>
                </a:rPr>
                <a:t>/</a:t>
              </a:r>
            </a:p>
          </p:txBody>
        </p:sp>
        <p:sp>
          <p:nvSpPr>
            <p:cNvPr id="77849" name="TextBox 70"/>
            <p:cNvSpPr txBox="1">
              <a:spLocks noChangeArrowheads="1"/>
            </p:cNvSpPr>
            <p:nvPr/>
          </p:nvSpPr>
          <p:spPr bwMode="auto">
            <a:xfrm>
              <a:off x="4834958" y="5671248"/>
              <a:ext cx="4540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1008063"/>
              <a:r>
                <a:rPr lang="en-US" sz="2200">
                  <a:latin typeface="Calibri" pitchFamily="34" charset="0"/>
                </a:rPr>
                <a:t>/</a:t>
              </a:r>
              <a:r>
                <a:rPr lang="en-GB" sz="220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200">
                  <a:latin typeface="Calibri" pitchFamily="34" charset="0"/>
                </a:rPr>
                <a:t>/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958975" y="1611313"/>
            <a:ext cx="2438400" cy="1208087"/>
            <a:chOff x="1776254" y="1461853"/>
            <a:chExt cx="2213298" cy="1096038"/>
          </a:xfrm>
        </p:grpSpPr>
        <p:sp>
          <p:nvSpPr>
            <p:cNvPr id="107" name="TextBox 106"/>
            <p:cNvSpPr txBox="1"/>
            <p:nvPr/>
          </p:nvSpPr>
          <p:spPr>
            <a:xfrm>
              <a:off x="1776254" y="1537462"/>
              <a:ext cx="1665800" cy="523220"/>
            </a:xfrm>
            <a:prstGeom prst="rect">
              <a:avLst/>
            </a:prstGeom>
            <a:noFill/>
            <a:scene3d>
              <a:camera prst="orthographicFront">
                <a:rot lat="0" lon="0" rev="21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dirty="0">
                  <a:latin typeface="+mn-lt"/>
                  <a:ea typeface="+mn-ea"/>
                  <a:cs typeface="+mn-cs"/>
                </a:rPr>
                <a:t>Location</a:t>
              </a:r>
            </a:p>
          </p:txBody>
        </p:sp>
        <p:sp>
          <p:nvSpPr>
            <p:cNvPr id="77841" name="TextBox 71"/>
            <p:cNvSpPr txBox="1">
              <a:spLocks noChangeArrowheads="1"/>
            </p:cNvSpPr>
            <p:nvPr/>
          </p:nvSpPr>
          <p:spPr bwMode="auto">
            <a:xfrm>
              <a:off x="2291152" y="2157781"/>
              <a:ext cx="6100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1008063"/>
              <a:r>
                <a:rPr lang="en-US" sz="2200">
                  <a:latin typeface="Calibri" pitchFamily="34" charset="0"/>
                </a:rPr>
                <a:t>-45°</a:t>
              </a:r>
              <a:endParaRPr lang="en-GB" sz="2200">
                <a:latin typeface="Calibri" pitchFamily="34" charset="0"/>
              </a:endParaRPr>
            </a:p>
          </p:txBody>
        </p:sp>
        <p:sp>
          <p:nvSpPr>
            <p:cNvPr id="77842" name="TextBox 72"/>
            <p:cNvSpPr txBox="1">
              <a:spLocks noChangeArrowheads="1"/>
            </p:cNvSpPr>
            <p:nvPr/>
          </p:nvSpPr>
          <p:spPr bwMode="auto">
            <a:xfrm>
              <a:off x="2710896" y="1909093"/>
              <a:ext cx="6100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1008063"/>
              <a:r>
                <a:rPr lang="en-US" sz="2200">
                  <a:latin typeface="Calibri" pitchFamily="34" charset="0"/>
                </a:rPr>
                <a:t>-15°</a:t>
              </a:r>
              <a:endParaRPr lang="en-GB" sz="2200">
                <a:latin typeface="Calibri" pitchFamily="34" charset="0"/>
              </a:endParaRPr>
            </a:p>
          </p:txBody>
        </p:sp>
        <p:sp>
          <p:nvSpPr>
            <p:cNvPr id="77843" name="TextBox 73"/>
            <p:cNvSpPr txBox="1">
              <a:spLocks noChangeArrowheads="1"/>
            </p:cNvSpPr>
            <p:nvPr/>
          </p:nvSpPr>
          <p:spPr bwMode="auto">
            <a:xfrm>
              <a:off x="3080513" y="1677117"/>
              <a:ext cx="5895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1008063"/>
              <a:r>
                <a:rPr lang="en-US" sz="2200">
                  <a:latin typeface="Calibri" pitchFamily="34" charset="0"/>
                </a:rPr>
                <a:t> 15°</a:t>
              </a:r>
              <a:endParaRPr lang="en-GB" sz="2200">
                <a:latin typeface="Calibri" pitchFamily="34" charset="0"/>
              </a:endParaRPr>
            </a:p>
          </p:txBody>
        </p:sp>
        <p:sp>
          <p:nvSpPr>
            <p:cNvPr id="77844" name="TextBox 77"/>
            <p:cNvSpPr txBox="1">
              <a:spLocks noChangeArrowheads="1"/>
            </p:cNvSpPr>
            <p:nvPr/>
          </p:nvSpPr>
          <p:spPr bwMode="auto">
            <a:xfrm>
              <a:off x="3400003" y="1461853"/>
              <a:ext cx="5895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794" tIns="50397" rIns="100794" bIns="50397">
              <a:spAutoFit/>
            </a:bodyPr>
            <a:lstStyle/>
            <a:p>
              <a:pPr defTabSz="1008063"/>
              <a:r>
                <a:rPr lang="en-US" sz="2200">
                  <a:latin typeface="Calibri" pitchFamily="34" charset="0"/>
                </a:rPr>
                <a:t> 45°</a:t>
              </a:r>
              <a:endParaRPr lang="en-GB" sz="2200">
                <a:latin typeface="Calibri" pitchFamily="34" charset="0"/>
              </a:endParaRPr>
            </a:p>
          </p:txBody>
        </p:sp>
      </p:grpSp>
      <p:pic>
        <p:nvPicPr>
          <p:cNvPr id="77835" name="Picture 80" descr="ptaSti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1300" y="2946400"/>
            <a:ext cx="32797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Figure1"/>
          <p:cNvPicPr>
            <a:picLocks noChangeAspect="1" noChangeArrowheads="1"/>
          </p:cNvPicPr>
          <p:nvPr/>
        </p:nvPicPr>
        <p:blipFill>
          <a:blip r:embed="rId2"/>
          <a:srcRect t="48457" b="2757"/>
          <a:stretch>
            <a:fillRect/>
          </a:stretch>
        </p:blipFill>
        <p:spPr bwMode="auto">
          <a:xfrm>
            <a:off x="38100" y="871538"/>
            <a:ext cx="100806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6" name="Line 4"/>
          <p:cNvSpPr>
            <a:spLocks noChangeShapeType="1"/>
          </p:cNvSpPr>
          <p:nvPr/>
        </p:nvSpPr>
        <p:spPr bwMode="auto">
          <a:xfrm>
            <a:off x="754063" y="1350963"/>
            <a:ext cx="0" cy="1190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b">
            <a:spAutoFit/>
          </a:bodyPr>
          <a:lstStyle/>
          <a:p>
            <a:pPr defTabSz="914400">
              <a:defRPr/>
            </a:pPr>
            <a:endParaRPr lang="de-DE" sz="2000" b="1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6597" name="Line 5"/>
          <p:cNvSpPr>
            <a:spLocks noChangeShapeType="1"/>
          </p:cNvSpPr>
          <p:nvPr/>
        </p:nvSpPr>
        <p:spPr bwMode="auto">
          <a:xfrm>
            <a:off x="754063" y="2611438"/>
            <a:ext cx="0" cy="11890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b">
            <a:spAutoFit/>
          </a:bodyPr>
          <a:lstStyle/>
          <a:p>
            <a:pPr defTabSz="914400">
              <a:defRPr/>
            </a:pPr>
            <a:endParaRPr lang="de-DE" sz="2000" b="1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6598" name="Line 6"/>
          <p:cNvSpPr>
            <a:spLocks noChangeShapeType="1"/>
          </p:cNvSpPr>
          <p:nvPr/>
        </p:nvSpPr>
        <p:spPr bwMode="auto">
          <a:xfrm>
            <a:off x="754063" y="3881438"/>
            <a:ext cx="0" cy="1190625"/>
          </a:xfrm>
          <a:prstGeom prst="line">
            <a:avLst/>
          </a:prstGeom>
          <a:noFill/>
          <a:ln w="76200">
            <a:solidFill>
              <a:srgbClr val="9999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b">
            <a:spAutoFit/>
          </a:bodyPr>
          <a:lstStyle/>
          <a:p>
            <a:pPr defTabSz="914400">
              <a:defRPr/>
            </a:pPr>
            <a:endParaRPr lang="de-DE" sz="2000" b="1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6599" name="Line 7"/>
          <p:cNvSpPr>
            <a:spLocks noChangeShapeType="1"/>
          </p:cNvSpPr>
          <p:nvPr/>
        </p:nvSpPr>
        <p:spPr bwMode="auto">
          <a:xfrm>
            <a:off x="754063" y="5151438"/>
            <a:ext cx="0" cy="1190625"/>
          </a:xfrm>
          <a:prstGeom prst="line">
            <a:avLst/>
          </a:prstGeom>
          <a:noFill/>
          <a:ln w="76200">
            <a:solidFill>
              <a:srgbClr val="FFCC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b">
            <a:spAutoFit/>
          </a:bodyPr>
          <a:lstStyle/>
          <a:p>
            <a:pPr defTabSz="914400">
              <a:defRPr/>
            </a:pPr>
            <a:endParaRPr lang="de-DE" sz="2000" b="1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6600" name="Line 8"/>
          <p:cNvSpPr>
            <a:spLocks noChangeShapeType="1"/>
          </p:cNvSpPr>
          <p:nvPr/>
        </p:nvSpPr>
        <p:spPr bwMode="auto">
          <a:xfrm>
            <a:off x="5437188" y="1366838"/>
            <a:ext cx="0" cy="1189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b">
            <a:spAutoFit/>
          </a:bodyPr>
          <a:lstStyle/>
          <a:p>
            <a:pPr defTabSz="914400">
              <a:defRPr/>
            </a:pPr>
            <a:endParaRPr lang="de-DE" sz="2000" b="1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6601" name="Line 9"/>
          <p:cNvSpPr>
            <a:spLocks noChangeShapeType="1"/>
          </p:cNvSpPr>
          <p:nvPr/>
        </p:nvSpPr>
        <p:spPr bwMode="auto">
          <a:xfrm>
            <a:off x="5437188" y="2627313"/>
            <a:ext cx="0" cy="118903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b">
            <a:spAutoFit/>
          </a:bodyPr>
          <a:lstStyle/>
          <a:p>
            <a:pPr defTabSz="914400">
              <a:defRPr/>
            </a:pPr>
            <a:endParaRPr lang="de-DE" sz="2000" b="1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5437188" y="3897313"/>
            <a:ext cx="0" cy="1189037"/>
          </a:xfrm>
          <a:prstGeom prst="line">
            <a:avLst/>
          </a:prstGeom>
          <a:noFill/>
          <a:ln w="76200">
            <a:solidFill>
              <a:srgbClr val="9999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b">
            <a:spAutoFit/>
          </a:bodyPr>
          <a:lstStyle/>
          <a:p>
            <a:pPr defTabSz="914400">
              <a:defRPr/>
            </a:pPr>
            <a:endParaRPr lang="de-DE" sz="2000" b="1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6603" name="Line 11"/>
          <p:cNvSpPr>
            <a:spLocks noChangeShapeType="1"/>
          </p:cNvSpPr>
          <p:nvPr/>
        </p:nvSpPr>
        <p:spPr bwMode="auto">
          <a:xfrm>
            <a:off x="5437188" y="5167313"/>
            <a:ext cx="0" cy="1190625"/>
          </a:xfrm>
          <a:prstGeom prst="line">
            <a:avLst/>
          </a:prstGeom>
          <a:noFill/>
          <a:ln w="76200">
            <a:solidFill>
              <a:srgbClr val="FFCC66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b">
            <a:spAutoFit/>
          </a:bodyPr>
          <a:lstStyle/>
          <a:p>
            <a:pPr defTabSz="914400">
              <a:defRPr/>
            </a:pPr>
            <a:endParaRPr lang="de-DE" sz="2000" b="1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6604" name="Text Box 12"/>
          <p:cNvSpPr txBox="1">
            <a:spLocks noChangeArrowheads="1"/>
          </p:cNvSpPr>
          <p:nvPr/>
        </p:nvSpPr>
        <p:spPr bwMode="auto">
          <a:xfrm>
            <a:off x="1468438" y="6875463"/>
            <a:ext cx="8383587" cy="4381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lIns="100794" tIns="50397" rIns="100794" bIns="50397" anchor="b">
            <a:spAutoFit/>
          </a:bodyPr>
          <a:lstStyle>
            <a:lvl1pPr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819150" indent="-3159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260475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763713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268538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r>
              <a:rPr lang="en-GB" sz="22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Bizley, Walker, Silverman, King, Schnupp, J Neurosci 2009</a:t>
            </a:r>
            <a:endParaRPr lang="en-US" sz="2200" b="1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98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73100" y="260350"/>
            <a:ext cx="8970963" cy="655638"/>
          </a:xfrm>
          <a:solidFill>
            <a:srgbClr val="FFFFFF"/>
          </a:solidFill>
        </p:spPr>
        <p:txBody>
          <a:bodyPr lIns="100794" tIns="50397" rIns="100794" bIns="50397" anchor="b">
            <a:spAutoFit/>
          </a:bodyPr>
          <a:lstStyle/>
          <a:p>
            <a:pPr eaLnBrk="1"/>
            <a:r>
              <a:rPr lang="en-GB" sz="3600" smtClean="0"/>
              <a:t>Responses to Artificial Vowels</a:t>
            </a:r>
            <a:endParaRPr lang="en-US" sz="3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Line 2"/>
          <p:cNvSpPr>
            <a:spLocks noChangeShapeType="1"/>
          </p:cNvSpPr>
          <p:nvPr/>
        </p:nvSpPr>
        <p:spPr bwMode="auto">
          <a:xfrm>
            <a:off x="7659688" y="1477963"/>
            <a:ext cx="0" cy="4843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b">
            <a:spAutoFit/>
          </a:bodyPr>
          <a:lstStyle/>
          <a:p>
            <a:endParaRPr lang="en-US"/>
          </a:p>
        </p:txBody>
      </p:sp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2"/>
          <a:srcRect l="1891" t="5199" r="5670" b="11882"/>
          <a:stretch>
            <a:fillRect/>
          </a:stretch>
        </p:blipFill>
        <p:spPr bwMode="auto">
          <a:xfrm>
            <a:off x="754063" y="604838"/>
            <a:ext cx="84931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 rot="-5400000">
            <a:off x="794" y="3185319"/>
            <a:ext cx="2020888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b">
            <a:spAutoFit/>
          </a:bodyPr>
          <a:lstStyle/>
          <a:p>
            <a:pPr defTabSz="1008063"/>
            <a:r>
              <a:rPr lang="en-GB" sz="2200" b="1">
                <a:latin typeface="Tahoma" pitchFamily="34" charset="0"/>
              </a:rPr>
              <a:t>Pitch (Hz)     </a:t>
            </a:r>
            <a:endParaRPr lang="en-US" sz="2200" b="1">
              <a:latin typeface="Tahoma" pitchFamily="34" charset="0"/>
            </a:endParaRP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4008438" y="606425"/>
            <a:ext cx="3278187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b">
            <a:spAutoFit/>
          </a:bodyPr>
          <a:lstStyle/>
          <a:p>
            <a:pPr defTabSz="1008063"/>
            <a:r>
              <a:rPr lang="en-GB" sz="2200" b="1">
                <a:latin typeface="Tahoma" pitchFamily="34" charset="0"/>
              </a:rPr>
              <a:t>Vowel type (timbre)   </a:t>
            </a:r>
            <a:endParaRPr lang="en-US" sz="2200" b="1">
              <a:latin typeface="Tahoma" pitchFamily="34" charset="0"/>
            </a:endParaRPr>
          </a:p>
        </p:txBody>
      </p:sp>
      <p:sp>
        <p:nvSpPr>
          <p:cNvPr id="8090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36550" y="-74613"/>
            <a:ext cx="9070975" cy="638176"/>
          </a:xfrm>
        </p:spPr>
        <p:txBody>
          <a:bodyPr lIns="100794" tIns="50397" rIns="100794" bIns="50397" anchor="b">
            <a:spAutoFit/>
          </a:bodyPr>
          <a:lstStyle/>
          <a:p>
            <a:pPr eaLnBrk="1"/>
            <a:r>
              <a:rPr lang="en-GB" sz="3200" smtClean="0"/>
              <a:t>Joint Sensitivity to Formants and Pitch</a:t>
            </a:r>
            <a:endParaRPr lang="en-US" sz="3200" smtClean="0"/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2260600" y="7073900"/>
            <a:ext cx="7667625" cy="4365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lIns="100794" tIns="50397" rIns="100794" bIns="50397" anchor="b">
            <a:spAutoFit/>
          </a:bodyPr>
          <a:lstStyle>
            <a:lvl1pPr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819150" indent="-3159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260475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763713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268538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r>
              <a:rPr lang="en-GB"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Bizley, Walker, Silverman, King &amp; Schnupp - J Neurosci 2009</a:t>
            </a:r>
            <a:endParaRPr lang="en-US" sz="220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sz="4000" smtClean="0"/>
              <a:t>How pitch perception does NOT work.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3275013"/>
            <a:ext cx="8867775" cy="2298700"/>
          </a:xfrm>
        </p:spPr>
        <p:txBody>
          <a:bodyPr/>
          <a:lstStyle/>
          <a:p>
            <a:pPr eaLnBrk="1"/>
            <a:r>
              <a:rPr lang="en-GB" smtClean="0">
                <a:hlinkClick r:id="rId2"/>
              </a:rPr>
              <a:t>http://auditoryneuroscience.com/topics/basilar-membrane-motion-0-frequency-modulated-tone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 txBox="1">
            <a:spLocks/>
          </p:cNvSpPr>
          <p:nvPr/>
        </p:nvSpPr>
        <p:spPr bwMode="auto">
          <a:xfrm>
            <a:off x="504825" y="303213"/>
            <a:ext cx="90725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defTabSz="1008063"/>
            <a:r>
              <a:rPr lang="en-GB" sz="3500">
                <a:latin typeface="Calibri" pitchFamily="34" charset="0"/>
              </a:rPr>
              <a:t>Mapping cortical sensitivity to sound features</a:t>
            </a:r>
          </a:p>
        </p:txBody>
      </p:sp>
      <p:pic>
        <p:nvPicPr>
          <p:cNvPr id="81922" name="Picture 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9288" y="1654175"/>
            <a:ext cx="8191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ight Arrow 75"/>
          <p:cNvSpPr>
            <a:spLocks noChangeArrowheads="1"/>
          </p:cNvSpPr>
          <p:nvPr/>
        </p:nvSpPr>
        <p:spPr bwMode="auto">
          <a:xfrm>
            <a:off x="2659063" y="2209800"/>
            <a:ext cx="317500" cy="238125"/>
          </a:xfrm>
          <a:prstGeom prst="rightArrow">
            <a:avLst>
              <a:gd name="adj1" fmla="val 50000"/>
              <a:gd name="adj2" fmla="val 49815"/>
            </a:avLst>
          </a:prstGeom>
          <a:solidFill>
            <a:schemeClr val="tx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/>
            <a:endParaRPr lang="en-US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24" name="Right Arrow 76"/>
          <p:cNvSpPr>
            <a:spLocks noChangeArrowheads="1"/>
          </p:cNvSpPr>
          <p:nvPr/>
        </p:nvSpPr>
        <p:spPr bwMode="auto">
          <a:xfrm>
            <a:off x="4167188" y="2209800"/>
            <a:ext cx="315912" cy="238125"/>
          </a:xfrm>
          <a:prstGeom prst="rightArrow">
            <a:avLst>
              <a:gd name="adj1" fmla="val 50000"/>
              <a:gd name="adj2" fmla="val 49842"/>
            </a:avLst>
          </a:prstGeom>
          <a:solidFill>
            <a:schemeClr val="tx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/>
            <a:endParaRPr lang="en-US" sz="20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1925" name="Picture 58" descr="Picture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838" y="3848100"/>
            <a:ext cx="82772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Box 79"/>
          <p:cNvSpPr txBox="1">
            <a:spLocks noChangeArrowheads="1"/>
          </p:cNvSpPr>
          <p:nvPr/>
        </p:nvSpPr>
        <p:spPr bwMode="auto">
          <a:xfrm>
            <a:off x="3214688" y="3986213"/>
            <a:ext cx="1666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/>
            <a:r>
              <a:rPr lang="en-GB" sz="1500">
                <a:latin typeface="Calibri" pitchFamily="34" charset="0"/>
              </a:rPr>
              <a:t>Neural</a:t>
            </a:r>
          </a:p>
          <a:p>
            <a:pPr defTabSz="1008063"/>
            <a:r>
              <a:rPr lang="en-GB" sz="1500">
                <a:latin typeface="Calibri" pitchFamily="34" charset="0"/>
              </a:rPr>
              <a:t>sensitivity</a:t>
            </a:r>
          </a:p>
        </p:txBody>
      </p:sp>
      <p:sp>
        <p:nvSpPr>
          <p:cNvPr id="81927" name="Rectangle 83"/>
          <p:cNvSpPr>
            <a:spLocks noChangeArrowheads="1"/>
          </p:cNvSpPr>
          <p:nvPr/>
        </p:nvSpPr>
        <p:spPr bwMode="auto">
          <a:xfrm>
            <a:off x="503238" y="1763713"/>
            <a:ext cx="1152525" cy="115093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8063"/>
            <a:endParaRPr lang="en-US" sz="20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206375" y="2346326"/>
            <a:ext cx="1127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519112" y="2344738"/>
            <a:ext cx="1127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792162" y="2344738"/>
            <a:ext cx="1127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496888" y="1452563"/>
            <a:ext cx="546100" cy="328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9938" y="1452563"/>
            <a:ext cx="547687" cy="328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1082675" y="1452563"/>
            <a:ext cx="546100" cy="328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355725" y="1452563"/>
            <a:ext cx="547688" cy="328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628775" y="1452563"/>
            <a:ext cx="547688" cy="328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1628775" y="1735138"/>
            <a:ext cx="547688" cy="328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628775" y="2016125"/>
            <a:ext cx="547688" cy="328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628775" y="2298700"/>
            <a:ext cx="547688" cy="328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1628775" y="2579688"/>
            <a:ext cx="547688" cy="328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612900" y="2016126"/>
            <a:ext cx="1127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 flipV="1">
            <a:off x="1042988" y="1444625"/>
            <a:ext cx="1133475" cy="7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 flipV="1">
            <a:off x="944563" y="1500188"/>
            <a:ext cx="1133475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 flipV="1">
            <a:off x="652463" y="1679575"/>
            <a:ext cx="1133475" cy="7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 flipV="1">
            <a:off x="819150" y="1585913"/>
            <a:ext cx="1133475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1257300" y="2243138"/>
            <a:ext cx="1127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1399381" y="2148682"/>
            <a:ext cx="11271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517650" y="2063751"/>
            <a:ext cx="1127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8" name="TextBox 104"/>
          <p:cNvSpPr txBox="1">
            <a:spLocks noChangeArrowheads="1"/>
          </p:cNvSpPr>
          <p:nvPr/>
        </p:nvSpPr>
        <p:spPr bwMode="auto">
          <a:xfrm>
            <a:off x="417513" y="3175000"/>
            <a:ext cx="1422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/>
            <a:r>
              <a:rPr lang="en-GB" sz="2000">
                <a:latin typeface="Calibri" pitchFamily="34" charset="0"/>
              </a:rPr>
              <a:t>Timbre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-426538" y="2453610"/>
            <a:ext cx="1419144" cy="4070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ea typeface="+mn-ea"/>
                <a:cs typeface="+mn-cs"/>
              </a:rPr>
              <a:t>Pitch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16859" y="1185864"/>
            <a:ext cx="1235692" cy="369332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ea typeface="+mn-ea"/>
                <a:cs typeface="+mn-cs"/>
              </a:rPr>
              <a:t>Location</a:t>
            </a:r>
          </a:p>
        </p:txBody>
      </p:sp>
      <p:cxnSp>
        <p:nvCxnSpPr>
          <p:cNvPr id="109" name="Straight Connector 108"/>
          <p:cNvCxnSpPr/>
          <p:nvPr/>
        </p:nvCxnSpPr>
        <p:spPr>
          <a:xfrm rot="10800000" flipV="1">
            <a:off x="496888" y="2055813"/>
            <a:ext cx="1131887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 flipV="1">
            <a:off x="496888" y="2344738"/>
            <a:ext cx="1131887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496888" y="2617788"/>
            <a:ext cx="1131887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4" name="Picture 8" descr="Untitle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3263" y="1468438"/>
            <a:ext cx="54578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5" name="Rectangle 115"/>
          <p:cNvSpPr>
            <a:spLocks noChangeArrowheads="1"/>
          </p:cNvSpPr>
          <p:nvPr/>
        </p:nvSpPr>
        <p:spPr bwMode="auto">
          <a:xfrm>
            <a:off x="6484938" y="3286125"/>
            <a:ext cx="2790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1008063"/>
            <a:r>
              <a:rPr lang="en-GB" sz="1500">
                <a:latin typeface="Calibri" pitchFamily="34" charset="0"/>
              </a:rPr>
              <a:t>Nelken </a:t>
            </a:r>
            <a:r>
              <a:rPr lang="en-GB" sz="1500" i="1">
                <a:latin typeface="Calibri" pitchFamily="34" charset="0"/>
              </a:rPr>
              <a:t>et al.</a:t>
            </a:r>
            <a:r>
              <a:rPr lang="en-GB" sz="1500">
                <a:latin typeface="Calibri" pitchFamily="34" charset="0"/>
              </a:rPr>
              <a:t>, J Neurophys, 2004</a:t>
            </a:r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2260600" y="7073900"/>
            <a:ext cx="7667625" cy="4365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lIns="100794" tIns="50397" rIns="100794" bIns="50397" anchor="b">
            <a:spAutoFit/>
          </a:bodyPr>
          <a:lstStyle>
            <a:lvl1pPr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819150" indent="-3159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260475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763713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268538" indent="-252413" defTabSz="1008063"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r>
              <a:rPr lang="en-GB" sz="2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Bizley, Walker, Silverman, King &amp; Schnupp - J Neurosci 2009</a:t>
            </a:r>
            <a:endParaRPr lang="en-US" sz="2200">
              <a:solidFill>
                <a:schemeClr val="tx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5" y="2691384"/>
            <a:ext cx="5144779" cy="385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277017" y="62997"/>
            <a:ext cx="9803079" cy="131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968"/>
              <a:t>Can ferrets discriminate pitch increases from decreases?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7" y="2318651"/>
            <a:ext cx="1788423" cy="226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436260" y="1398190"/>
            <a:ext cx="1111202" cy="51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646">
                <a:latin typeface="Calibri" panose="020F0502020204030204" pitchFamily="34" charset="0"/>
              </a:rPr>
              <a:t>low</a:t>
            </a:r>
          </a:p>
        </p:txBody>
      </p:sp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49" y="2399147"/>
            <a:ext cx="1303695" cy="215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881069" y="1398190"/>
            <a:ext cx="1111202" cy="51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646">
                <a:solidFill>
                  <a:srgbClr val="333399"/>
                </a:solidFill>
                <a:latin typeface="Calibri" panose="020F0502020204030204" pitchFamily="34" charset="0"/>
              </a:rPr>
              <a:t>   high</a:t>
            </a: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11762" y="1627430"/>
            <a:ext cx="456834" cy="7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968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♩</a:t>
            </a: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730248" y="1795422"/>
            <a:ext cx="456834" cy="7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968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♩</a:t>
            </a: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5094560" y="1795422"/>
            <a:ext cx="456834" cy="7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968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♩</a:t>
            </a: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5413047" y="1636180"/>
            <a:ext cx="456834" cy="7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968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♩</a:t>
            </a:r>
          </a:p>
        </p:txBody>
      </p:sp>
      <p:sp>
        <p:nvSpPr>
          <p:cNvPr id="56332" name="Line 11"/>
          <p:cNvSpPr>
            <a:spLocks noChangeShapeType="1"/>
          </p:cNvSpPr>
          <p:nvPr/>
        </p:nvSpPr>
        <p:spPr bwMode="auto">
          <a:xfrm>
            <a:off x="436261" y="1944167"/>
            <a:ext cx="713969" cy="1749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3" name="Line 12"/>
          <p:cNvSpPr>
            <a:spLocks noChangeShapeType="1"/>
          </p:cNvSpPr>
          <p:nvPr/>
        </p:nvSpPr>
        <p:spPr bwMode="auto">
          <a:xfrm>
            <a:off x="436261" y="2112160"/>
            <a:ext cx="713969" cy="1749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4" name="Line 13"/>
          <p:cNvSpPr>
            <a:spLocks noChangeShapeType="1"/>
          </p:cNvSpPr>
          <p:nvPr/>
        </p:nvSpPr>
        <p:spPr bwMode="auto">
          <a:xfrm>
            <a:off x="436261" y="2262654"/>
            <a:ext cx="713969" cy="1749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5" name="Line 14"/>
          <p:cNvSpPr>
            <a:spLocks noChangeShapeType="1"/>
          </p:cNvSpPr>
          <p:nvPr/>
        </p:nvSpPr>
        <p:spPr bwMode="auto">
          <a:xfrm>
            <a:off x="436261" y="2024664"/>
            <a:ext cx="713969" cy="1749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6" name="Line 15"/>
          <p:cNvSpPr>
            <a:spLocks noChangeShapeType="1"/>
          </p:cNvSpPr>
          <p:nvPr/>
        </p:nvSpPr>
        <p:spPr bwMode="auto">
          <a:xfrm>
            <a:off x="436261" y="2183906"/>
            <a:ext cx="713969" cy="17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7" name="Line 16"/>
          <p:cNvSpPr>
            <a:spLocks noChangeShapeType="1"/>
          </p:cNvSpPr>
          <p:nvPr/>
        </p:nvSpPr>
        <p:spPr bwMode="auto">
          <a:xfrm>
            <a:off x="5119060" y="2110409"/>
            <a:ext cx="715719" cy="17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8" name="Line 17"/>
          <p:cNvSpPr>
            <a:spLocks noChangeShapeType="1"/>
          </p:cNvSpPr>
          <p:nvPr/>
        </p:nvSpPr>
        <p:spPr bwMode="auto">
          <a:xfrm>
            <a:off x="5119060" y="2278402"/>
            <a:ext cx="715719" cy="17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39" name="Line 18"/>
          <p:cNvSpPr>
            <a:spLocks noChangeShapeType="1"/>
          </p:cNvSpPr>
          <p:nvPr/>
        </p:nvSpPr>
        <p:spPr bwMode="auto">
          <a:xfrm>
            <a:off x="5119060" y="2428895"/>
            <a:ext cx="715719" cy="17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40" name="Line 19"/>
          <p:cNvSpPr>
            <a:spLocks noChangeShapeType="1"/>
          </p:cNvSpPr>
          <p:nvPr/>
        </p:nvSpPr>
        <p:spPr bwMode="auto">
          <a:xfrm>
            <a:off x="5119060" y="2190906"/>
            <a:ext cx="715719" cy="17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341" name="Line 20"/>
          <p:cNvSpPr>
            <a:spLocks noChangeShapeType="1"/>
          </p:cNvSpPr>
          <p:nvPr/>
        </p:nvSpPr>
        <p:spPr bwMode="auto">
          <a:xfrm>
            <a:off x="5119060" y="2348399"/>
            <a:ext cx="715719" cy="1750"/>
          </a:xfrm>
          <a:prstGeom prst="line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2"/>
          <a:stretch>
            <a:fillRect/>
          </a:stretch>
        </p:blipFill>
        <p:spPr bwMode="auto">
          <a:xfrm>
            <a:off x="6113017" y="2509392"/>
            <a:ext cx="3769338" cy="31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21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7224219" y="5629509"/>
            <a:ext cx="2063162" cy="37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764">
                <a:latin typeface="Calibri" panose="020F0502020204030204" pitchFamily="34" charset="0"/>
              </a:rPr>
              <a:t>Target pitch (Hz)</a:t>
            </a:r>
          </a:p>
        </p:txBody>
      </p:sp>
      <p:sp>
        <p:nvSpPr>
          <p:cNvPr id="56344" name="Text Box 23"/>
          <p:cNvSpPr txBox="1">
            <a:spLocks noChangeArrowheads="1"/>
          </p:cNvSpPr>
          <p:nvPr/>
        </p:nvSpPr>
        <p:spPr bwMode="auto">
          <a:xfrm>
            <a:off x="1983194" y="6796708"/>
            <a:ext cx="8096901" cy="64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764">
                <a:latin typeface="Calibri" panose="020F0502020204030204" pitchFamily="34" charset="0"/>
              </a:rPr>
              <a:t>Walker, Hart-Schnupp, King, Schnupp, Bizley (2009) J Acoust Soc Am.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764">
                <a:latin typeface="Calibri" panose="020F0502020204030204" pitchFamily="34" charset="0"/>
              </a:rPr>
              <a:t>Bizley, Walker, King, Schnupp. (2013) J Acoust Soc Am. </a:t>
            </a:r>
          </a:p>
        </p:txBody>
      </p:sp>
    </p:spTree>
    <p:extLst>
      <p:ext uri="{BB962C8B-B14F-4D97-AF65-F5344CB8AC3E}">
        <p14:creationId xmlns:p14="http://schemas.microsoft.com/office/powerpoint/2010/main" val="1570353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 fill="hold" nodeType="interactiveSeq">
                <p:stCondLst>
                  <p:cond delay="0">
                    <p:tgtEl>
                      <p:spTgt spid="29697"/>
                    </p:tgtEl>
                  </p:cond>
                </p:stCondLst>
                <p:childTnLst>
                  <p:par>
                    <p:cTn id="12" fill="hold"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15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2737"/>
            <a:ext cx="9071610" cy="93796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en-US" sz="3968"/>
              <a:t>Awake behaving ferret recordings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36" y="1160201"/>
            <a:ext cx="7927159" cy="427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93" y="4096574"/>
            <a:ext cx="2740382" cy="310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529" y="5957879"/>
            <a:ext cx="4358287" cy="7828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wrap="none" lIns="99208" tIns="51588" rIns="99208" bIns="51588" anchor="b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5">
                <a:latin typeface="Tahoma" panose="020B0604030504040204" pitchFamily="34" charset="0"/>
              </a:rPr>
              <a:t>Bizley, Walker, King &amp; Schnupp – </a:t>
            </a:r>
            <a:br>
              <a:rPr lang="en-GB" altLang="en-US" sz="2205">
                <a:latin typeface="Tahoma" panose="020B0604030504040204" pitchFamily="34" charset="0"/>
              </a:rPr>
            </a:br>
            <a:r>
              <a:rPr lang="en-GB" altLang="en-US" sz="2205">
                <a:latin typeface="Tahoma" panose="020B0604030504040204" pitchFamily="34" charset="0"/>
              </a:rPr>
              <a:t>Current Biology 2013</a:t>
            </a:r>
          </a:p>
        </p:txBody>
      </p:sp>
    </p:spTree>
    <p:extLst>
      <p:ext uri="{BB962C8B-B14F-4D97-AF65-F5344CB8AC3E}">
        <p14:creationId xmlns:p14="http://schemas.microsoft.com/office/powerpoint/2010/main" val="3822138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64239"/>
            <a:ext cx="9071610" cy="775216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en-US" sz="4409"/>
              <a:t>Presented vs Perceived Stimuli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507" y="5050283"/>
            <a:ext cx="9071610" cy="180242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4" y="1319443"/>
            <a:ext cx="9167856" cy="220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2987651" y="6869429"/>
            <a:ext cx="5983925" cy="44350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wrap="none" lIns="99208" tIns="51588" rIns="99208" bIns="51588" anchor="b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205">
                <a:latin typeface="Tahoma" panose="020B0604030504040204" pitchFamily="34" charset="0"/>
              </a:rPr>
              <a:t>Bizley, Walker, King &amp; Schnupp – under review</a:t>
            </a:r>
          </a:p>
        </p:txBody>
      </p:sp>
      <p:graphicFrame>
        <p:nvGraphicFramePr>
          <p:cNvPr id="74758" name="Object 5"/>
          <p:cNvGraphicFramePr>
            <a:graphicFrameLocks noChangeAspect="1"/>
          </p:cNvGraphicFramePr>
          <p:nvPr/>
        </p:nvGraphicFramePr>
        <p:xfrm>
          <a:off x="2182685" y="3779837"/>
          <a:ext cx="5080031" cy="255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r:id="rId5" imgW="4608195" imgH="2316289" progId="">
                  <p:embed/>
                </p:oleObj>
              </mc:Choice>
              <mc:Fallback>
                <p:oleObj r:id="rId5" imgW="4608195" imgH="23162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685" y="3779837"/>
                        <a:ext cx="5080031" cy="2553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79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smtClean="0"/>
              <a:t>Further Reading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700338"/>
            <a:ext cx="8867775" cy="3451225"/>
          </a:xfrm>
        </p:spPr>
        <p:txBody>
          <a:bodyPr/>
          <a:lstStyle/>
          <a:p>
            <a:pPr eaLnBrk="1">
              <a:buFont typeface="Times New Roman" pitchFamily="18" charset="0"/>
              <a:buChar char="•"/>
            </a:pPr>
            <a:r>
              <a:rPr lang="en-GB" smtClean="0"/>
              <a:t>Auditory Neuroscience – Chapter 3</a:t>
            </a:r>
          </a:p>
          <a:p>
            <a:pPr eaLnBrk="1">
              <a:buFont typeface="Times New Roman" pitchFamily="18" charset="0"/>
              <a:buChar char="•"/>
            </a:pPr>
            <a:r>
              <a:rPr lang="en-GB" smtClean="0"/>
              <a:t>Schnupp JW, Bizley JK. (2010) On Pitch, the Ear and the Brain of the Beholder. J Neurophysiol.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pure tone, complex tone and missing fundamental melo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7338" y="34925"/>
            <a:ext cx="4875212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832475" y="0"/>
            <a:ext cx="3813175" cy="2700338"/>
          </a:xfrm>
        </p:spPr>
        <p:txBody>
          <a:bodyPr/>
          <a:lstStyle/>
          <a:p>
            <a:pPr algn="l" eaLnBrk="1"/>
            <a:r>
              <a:rPr lang="en-GB" smtClean="0"/>
              <a:t>Missing Fundamental Sounds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6843713"/>
            <a:ext cx="8867775" cy="715962"/>
          </a:xfrm>
        </p:spPr>
        <p:txBody>
          <a:bodyPr/>
          <a:lstStyle/>
          <a:p>
            <a:pPr eaLnBrk="1">
              <a:lnSpc>
                <a:spcPct val="81000"/>
              </a:lnSpc>
            </a:pPr>
            <a:r>
              <a:rPr lang="en-GB" sz="2000" smtClean="0"/>
              <a:t>http://auditoryneuroscience.com/topics/missing-fundamental</a:t>
            </a:r>
          </a:p>
        </p:txBody>
      </p:sp>
      <p:pic>
        <p:nvPicPr>
          <p:cNvPr id="76806" name="pureTones_0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889274" y="907030"/>
            <a:ext cx="886278" cy="88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harmonics_1_to_10.mp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947045" y="2855339"/>
            <a:ext cx="894334" cy="89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harmonics_4_to_10.mp3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947045" y="4912739"/>
            <a:ext cx="894334" cy="89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4" fill="hold"/>
                                        <p:tgtEl>
                                          <p:spTgt spid="7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94" fill="hold"/>
                                        <p:tgtEl>
                                          <p:spTgt spid="768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6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94" fill="hold"/>
                                        <p:tgtEl>
                                          <p:spTgt spid="768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sz="4000" smtClean="0"/>
              <a:t>Counter-intuitive Missing Fundamental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6443663"/>
            <a:ext cx="8867775" cy="711200"/>
          </a:xfrm>
        </p:spPr>
        <p:txBody>
          <a:bodyPr/>
          <a:lstStyle/>
          <a:p>
            <a:pPr eaLnBrk="1">
              <a:lnSpc>
                <a:spcPct val="91000"/>
              </a:lnSpc>
            </a:pPr>
            <a:r>
              <a:rPr lang="en-GB" sz="2400" smtClean="0">
                <a:hlinkClick r:id="rId4"/>
              </a:rPr>
              <a:t>http://auditoryneuroscience.com/topics/why-missing-fundamental-stimuli-are-counterintuitive</a:t>
            </a:r>
            <a:endParaRPr lang="en-GB" sz="2400" smtClean="0"/>
          </a:p>
        </p:txBody>
      </p:sp>
      <p:pic>
        <p:nvPicPr>
          <p:cNvPr id="19459" name="Picture 5" descr="AlternatingToneComple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7200" y="1476375"/>
            <a:ext cx="67691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AlternatingToneComplex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189494" y="3203773"/>
            <a:ext cx="1175097" cy="11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4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GB" sz="4000" smtClean="0"/>
              <a:t>Measuring Pitch: a Perceptual Quality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3995738"/>
            <a:ext cx="8867775" cy="1655762"/>
          </a:xfrm>
        </p:spPr>
        <p:txBody>
          <a:bodyPr/>
          <a:lstStyle/>
          <a:p>
            <a:pPr eaLnBrk="1"/>
            <a:r>
              <a:rPr lang="en-GB" smtClean="0">
                <a:hlinkClick r:id="rId2"/>
              </a:rPr>
              <a:t>http://auditoryneuroscience.com/topics/pitch-matching</a:t>
            </a:r>
            <a:endParaRPr lang="en-GB" smtClean="0"/>
          </a:p>
          <a:p>
            <a:pPr eaLnBrk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 anchor="ctr"/>
          <a:lstStyle/>
          <a:p>
            <a:pPr eaLnBrk="1"/>
            <a:r>
              <a:rPr lang="en-GB" sz="4400" smtClean="0"/>
              <a:t>Periodicity and Harmonic Structure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 eaLnBrk="1">
              <a:lnSpc>
                <a:spcPct val="93000"/>
              </a:lnSpc>
              <a:spcAft>
                <a:spcPct val="0"/>
              </a:spcAft>
            </a:pPr>
            <a:endParaRPr lang="en-US" sz="3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71663" y="900113"/>
            <a:ext cx="78486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22238"/>
            <a:ext cx="6888162" cy="1054100"/>
          </a:xfrm>
        </p:spPr>
        <p:txBody>
          <a:bodyPr/>
          <a:lstStyle/>
          <a:p>
            <a:pPr algn="l" eaLnBrk="1"/>
            <a:r>
              <a:rPr lang="en-US" sz="3200" smtClean="0"/>
              <a:t>The </a:t>
            </a:r>
            <a:r>
              <a:rPr lang="en-GB" sz="3200" smtClean="0"/>
              <a:t>Pitch </a:t>
            </a:r>
            <a:r>
              <a:rPr lang="en-US" sz="3200" smtClean="0"/>
              <a:t>of “Complex” Sounds (Examples)</a:t>
            </a:r>
          </a:p>
        </p:txBody>
      </p:sp>
      <p:pic>
        <p:nvPicPr>
          <p:cNvPr id="67588" name="ypure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581650" y="928725"/>
            <a:ext cx="425374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yrin4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009063" y="4111625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yclicktrain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581650" y="4146550"/>
            <a:ext cx="334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yam16bit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912225" y="1066800"/>
            <a:ext cx="334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7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7" fill="hold"/>
                                        <p:tgtEl>
                                          <p:spTgt spid="675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7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17" fill="hold"/>
                                        <p:tgtEl>
                                          <p:spTgt spid="675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17" fill="hold"/>
                                        <p:tgtEl>
                                          <p:spTgt spid="675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6.9|2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6.9|29.9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4530</TotalTime>
  <Words>1062</Words>
  <Application>Microsoft Office PowerPoint</Application>
  <PresentationFormat>Custom</PresentationFormat>
  <Paragraphs>172</Paragraphs>
  <Slides>44</Slides>
  <Notes>16</Notes>
  <HiddenSlides>0</HiddenSlides>
  <MMClips>17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Microsoft YaHei</vt:lpstr>
      <vt:lpstr>ＭＳ ゴシック</vt:lpstr>
      <vt:lpstr>Arial</vt:lpstr>
      <vt:lpstr>Calibri</vt:lpstr>
      <vt:lpstr>Segoe UI</vt:lpstr>
      <vt:lpstr>Symbol</vt:lpstr>
      <vt:lpstr>Tahoma</vt:lpstr>
      <vt:lpstr>Times New Roman</vt:lpstr>
      <vt:lpstr>Verdana</vt:lpstr>
      <vt:lpstr>Default Design</vt:lpstr>
      <vt:lpstr>PHOTO-PAINT</vt:lpstr>
      <vt:lpstr>Periodicity and Pitch</vt:lpstr>
      <vt:lpstr>Pitch</vt:lpstr>
      <vt:lpstr>PowerPoint Presentation</vt:lpstr>
      <vt:lpstr>How pitch perception does NOT work.</vt:lpstr>
      <vt:lpstr>Missing Fundamental Sounds</vt:lpstr>
      <vt:lpstr>Counter-intuitive Missing Fundamental</vt:lpstr>
      <vt:lpstr>Measuring Pitch: a Perceptual Quality</vt:lpstr>
      <vt:lpstr>Periodicity and Harmonic Structure</vt:lpstr>
      <vt:lpstr>The Pitch of “Complex” Sounds (Examples)</vt:lpstr>
      <vt:lpstr>The Periodicity of a Signal is a Major Determinant of its Pitch</vt:lpstr>
      <vt:lpstr>PowerPoint Presentation</vt:lpstr>
      <vt:lpstr>PowerPoint Presentation</vt:lpstr>
      <vt:lpstr>Periodic Sounds Always Have “Harmonic Structure”</vt:lpstr>
      <vt:lpstr>Autocorrelation</vt:lpstr>
      <vt:lpstr>Stimulus Autocorrelation</vt:lpstr>
      <vt:lpstr>Periodicity Pitch vs Place Pitch</vt:lpstr>
      <vt:lpstr>Break</vt:lpstr>
      <vt:lpstr>Musical Pitch Scales, Consonance and Dissonance</vt:lpstr>
      <vt:lpstr>Pitch Scales in Western Music</vt:lpstr>
      <vt:lpstr>Consonant and Dissonant Intervals</vt:lpstr>
      <vt:lpstr>Cochlea and Auditory Nerve</vt:lpstr>
      <vt:lpstr>Resolved and  Unresolved Harmonics</vt:lpstr>
      <vt:lpstr>AN Phase Locking to Artificial “Single Formant” Vowel Sounds</vt:lpstr>
      <vt:lpstr>Periodicity and Pitch Coding in the CNS</vt:lpstr>
      <vt:lpstr>The Auditory Pathway</vt:lpstr>
      <vt:lpstr>Encoding of Envelope Modulations in the Midbrain</vt:lpstr>
      <vt:lpstr>Periodotopic maps via fMRI</vt:lpstr>
      <vt:lpstr>PowerPoint Presentation</vt:lpstr>
      <vt:lpstr>PowerPoint Presentation</vt:lpstr>
      <vt:lpstr>PowerPoint Presentation</vt:lpstr>
      <vt:lpstr>PowerPoint Presentation</vt:lpstr>
      <vt:lpstr>Proposed Periodotopy in Gerbil A1</vt:lpstr>
      <vt:lpstr>Periodotopy inconsistent in ferret cortex</vt:lpstr>
      <vt:lpstr>Break</vt:lpstr>
      <vt:lpstr>A pitch area in primate cortex?</vt:lpstr>
      <vt:lpstr>A pitch sensitive neuron in marmoset A1?</vt:lpstr>
      <vt:lpstr>PowerPoint Presentation</vt:lpstr>
      <vt:lpstr>Responses to Artificial Vowels</vt:lpstr>
      <vt:lpstr>Joint Sensitivity to Formants and Pitch</vt:lpstr>
      <vt:lpstr>PowerPoint Presentation</vt:lpstr>
      <vt:lpstr>PowerPoint Presentation</vt:lpstr>
      <vt:lpstr>Awake behaving ferret recordings</vt:lpstr>
      <vt:lpstr>Presented vs Perceived Stimuli</vt:lpstr>
      <vt:lpstr>Further Reading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schnupp</dc:creator>
  <cp:lastModifiedBy>Prof. Jan SCHNUPP</cp:lastModifiedBy>
  <cp:revision>87</cp:revision>
  <cp:lastPrinted>1601-01-01T00:00:00Z</cp:lastPrinted>
  <dcterms:created xsi:type="dcterms:W3CDTF">2013-01-04T00:34:04Z</dcterms:created>
  <dcterms:modified xsi:type="dcterms:W3CDTF">2018-10-03T07:57:52Z</dcterms:modified>
</cp:coreProperties>
</file>