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49"/>
  </p:notesMasterIdLst>
  <p:handoutMasterIdLst>
    <p:handoutMasterId r:id="rId50"/>
  </p:handoutMasterIdLst>
  <p:sldIdLst>
    <p:sldId id="546" r:id="rId3"/>
    <p:sldId id="545" r:id="rId4"/>
    <p:sldId id="510" r:id="rId5"/>
    <p:sldId id="520" r:id="rId6"/>
    <p:sldId id="512" r:id="rId7"/>
    <p:sldId id="548" r:id="rId8"/>
    <p:sldId id="564" r:id="rId9"/>
    <p:sldId id="519" r:id="rId10"/>
    <p:sldId id="521" r:id="rId11"/>
    <p:sldId id="549" r:id="rId12"/>
    <p:sldId id="547" r:id="rId13"/>
    <p:sldId id="523" r:id="rId14"/>
    <p:sldId id="544" r:id="rId15"/>
    <p:sldId id="550" r:id="rId16"/>
    <p:sldId id="565" r:id="rId17"/>
    <p:sldId id="530" r:id="rId18"/>
    <p:sldId id="531" r:id="rId19"/>
    <p:sldId id="525" r:id="rId20"/>
    <p:sldId id="526" r:id="rId21"/>
    <p:sldId id="527" r:id="rId22"/>
    <p:sldId id="517" r:id="rId23"/>
    <p:sldId id="528" r:id="rId24"/>
    <p:sldId id="529" r:id="rId25"/>
    <p:sldId id="524" r:id="rId26"/>
    <p:sldId id="567" r:id="rId27"/>
    <p:sldId id="532" r:id="rId28"/>
    <p:sldId id="538" r:id="rId29"/>
    <p:sldId id="551" r:id="rId30"/>
    <p:sldId id="537" r:id="rId31"/>
    <p:sldId id="533" r:id="rId32"/>
    <p:sldId id="539" r:id="rId33"/>
    <p:sldId id="566" r:id="rId34"/>
    <p:sldId id="535" r:id="rId35"/>
    <p:sldId id="534" r:id="rId36"/>
    <p:sldId id="552" r:id="rId37"/>
    <p:sldId id="553" r:id="rId38"/>
    <p:sldId id="554" r:id="rId39"/>
    <p:sldId id="555" r:id="rId40"/>
    <p:sldId id="556" r:id="rId41"/>
    <p:sldId id="557" r:id="rId42"/>
    <p:sldId id="558" r:id="rId43"/>
    <p:sldId id="559" r:id="rId44"/>
    <p:sldId id="561" r:id="rId45"/>
    <p:sldId id="562" r:id="rId46"/>
    <p:sldId id="563" r:id="rId47"/>
    <p:sldId id="543" r:id="rId48"/>
  </p:sldIdLst>
  <p:sldSz cx="9144000" cy="6858000" type="screen4x3"/>
  <p:notesSz cx="9926638" cy="6797675"/>
  <p:defaultTex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66"/>
    <a:srgbClr val="FF5050"/>
    <a:srgbClr val="990000"/>
    <a:srgbClr val="FF0000"/>
    <a:srgbClr val="0033CC"/>
    <a:srgbClr val="33CC33"/>
    <a:srgbClr val="969696"/>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10" autoAdjust="0"/>
    <p:restoredTop sz="94414" autoAdjust="0"/>
  </p:normalViewPr>
  <p:slideViewPr>
    <p:cSldViewPr>
      <p:cViewPr varScale="1">
        <p:scale>
          <a:sx n="91" d="100"/>
          <a:sy n="91" d="100"/>
        </p:scale>
        <p:origin x="690" y="90"/>
      </p:cViewPr>
      <p:guideLst>
        <p:guide orient="horz" pos="2160"/>
        <p:guide pos="288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430212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defTabSz="913947" eaLnBrk="1" hangingPunct="1">
              <a:defRPr sz="1200" b="0">
                <a:latin typeface="Arial" charset="0"/>
              </a:defRPr>
            </a:lvl1pPr>
          </a:lstStyle>
          <a:p>
            <a:pPr>
              <a:defRPr/>
            </a:pPr>
            <a:endParaRPr lang="en-US"/>
          </a:p>
        </p:txBody>
      </p:sp>
      <p:sp>
        <p:nvSpPr>
          <p:cNvPr id="78851" name="Rectangle 3"/>
          <p:cNvSpPr>
            <a:spLocks noGrp="1" noChangeArrowheads="1"/>
          </p:cNvSpPr>
          <p:nvPr>
            <p:ph type="dt" sz="quarter" idx="1"/>
          </p:nvPr>
        </p:nvSpPr>
        <p:spPr bwMode="auto">
          <a:xfrm>
            <a:off x="5622925" y="0"/>
            <a:ext cx="430212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r" defTabSz="913947" eaLnBrk="1" hangingPunct="1">
              <a:defRPr sz="1200" b="0">
                <a:latin typeface="Arial" charset="0"/>
              </a:defRPr>
            </a:lvl1pPr>
          </a:lstStyle>
          <a:p>
            <a:pPr>
              <a:defRPr/>
            </a:pPr>
            <a:endParaRPr lang="en-US"/>
          </a:p>
        </p:txBody>
      </p:sp>
      <p:sp>
        <p:nvSpPr>
          <p:cNvPr id="78852" name="Rectangle 4"/>
          <p:cNvSpPr>
            <a:spLocks noGrp="1" noChangeArrowheads="1"/>
          </p:cNvSpPr>
          <p:nvPr>
            <p:ph type="ftr" sz="quarter" idx="2"/>
          </p:nvPr>
        </p:nvSpPr>
        <p:spPr bwMode="auto">
          <a:xfrm>
            <a:off x="0" y="6456363"/>
            <a:ext cx="430212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b" anchorCtr="0" compatLnSpc="1">
            <a:prstTxWarp prst="textNoShape">
              <a:avLst/>
            </a:prstTxWarp>
          </a:bodyPr>
          <a:lstStyle>
            <a:lvl1pPr defTabSz="913947" eaLnBrk="1" hangingPunct="1">
              <a:defRPr sz="1200" b="0">
                <a:latin typeface="Arial" charset="0"/>
              </a:defRPr>
            </a:lvl1pPr>
          </a:lstStyle>
          <a:p>
            <a:pPr>
              <a:defRPr/>
            </a:pPr>
            <a:endParaRPr lang="en-US"/>
          </a:p>
        </p:txBody>
      </p:sp>
      <p:sp>
        <p:nvSpPr>
          <p:cNvPr id="78853" name="Rectangle 5"/>
          <p:cNvSpPr>
            <a:spLocks noGrp="1" noChangeArrowheads="1"/>
          </p:cNvSpPr>
          <p:nvPr>
            <p:ph type="sldNum" sz="quarter" idx="3"/>
          </p:nvPr>
        </p:nvSpPr>
        <p:spPr bwMode="auto">
          <a:xfrm>
            <a:off x="5622925" y="6456363"/>
            <a:ext cx="430212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b" anchorCtr="0" compatLnSpc="1">
            <a:prstTxWarp prst="textNoShape">
              <a:avLst/>
            </a:prstTxWarp>
          </a:bodyPr>
          <a:lstStyle>
            <a:lvl1pPr algn="r" defTabSz="913947" eaLnBrk="1" hangingPunct="1">
              <a:defRPr sz="1200" b="0"/>
            </a:lvl1pPr>
          </a:lstStyle>
          <a:p>
            <a:pPr>
              <a:defRPr/>
            </a:pPr>
            <a:fld id="{62E61DC3-A7D0-484E-B96B-892C85144D7D}" type="slidenum">
              <a:rPr lang="en-US" altLang="en-US"/>
              <a:pPr>
                <a:defRPr/>
              </a:pPr>
              <a:t>‹#›</a:t>
            </a:fld>
            <a:endParaRPr lang="en-US" altLang="en-US"/>
          </a:p>
        </p:txBody>
      </p:sp>
    </p:spTree>
    <p:extLst>
      <p:ext uri="{BB962C8B-B14F-4D97-AF65-F5344CB8AC3E}">
        <p14:creationId xmlns:p14="http://schemas.microsoft.com/office/powerpoint/2010/main" val="12569468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430212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defTabSz="913947" eaLnBrk="1" hangingPunct="1">
              <a:defRPr sz="1200" b="0">
                <a:latin typeface="Arial" charset="0"/>
              </a:defRPr>
            </a:lvl1pPr>
          </a:lstStyle>
          <a:p>
            <a:pPr>
              <a:defRPr/>
            </a:pPr>
            <a:endParaRPr lang="en-US"/>
          </a:p>
        </p:txBody>
      </p:sp>
      <p:sp>
        <p:nvSpPr>
          <p:cNvPr id="58371" name="Rectangle 3"/>
          <p:cNvSpPr>
            <a:spLocks noGrp="1" noChangeArrowheads="1"/>
          </p:cNvSpPr>
          <p:nvPr>
            <p:ph type="dt" idx="1"/>
          </p:nvPr>
        </p:nvSpPr>
        <p:spPr bwMode="auto">
          <a:xfrm>
            <a:off x="5622925" y="0"/>
            <a:ext cx="430212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r" defTabSz="913947" eaLnBrk="1" hangingPunct="1">
              <a:defRPr sz="1200" b="0">
                <a:latin typeface="Arial" charset="0"/>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3265488" y="509588"/>
            <a:ext cx="3398837" cy="25495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8373" name="Rectangle 5"/>
          <p:cNvSpPr>
            <a:spLocks noGrp="1" noChangeArrowheads="1"/>
          </p:cNvSpPr>
          <p:nvPr>
            <p:ph type="body" sz="quarter" idx="3"/>
          </p:nvPr>
        </p:nvSpPr>
        <p:spPr bwMode="auto">
          <a:xfrm>
            <a:off x="990600" y="3227388"/>
            <a:ext cx="7945438" cy="306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8374" name="Rectangle 6"/>
          <p:cNvSpPr>
            <a:spLocks noGrp="1" noChangeArrowheads="1"/>
          </p:cNvSpPr>
          <p:nvPr>
            <p:ph type="ftr" sz="quarter" idx="4"/>
          </p:nvPr>
        </p:nvSpPr>
        <p:spPr bwMode="auto">
          <a:xfrm>
            <a:off x="0" y="6456363"/>
            <a:ext cx="430212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b" anchorCtr="0" compatLnSpc="1">
            <a:prstTxWarp prst="textNoShape">
              <a:avLst/>
            </a:prstTxWarp>
          </a:bodyPr>
          <a:lstStyle>
            <a:lvl1pPr defTabSz="913947" eaLnBrk="1" hangingPunct="1">
              <a:defRPr sz="1200" b="0">
                <a:latin typeface="Arial" charset="0"/>
              </a:defRPr>
            </a:lvl1pPr>
          </a:lstStyle>
          <a:p>
            <a:pPr>
              <a:defRPr/>
            </a:pPr>
            <a:endParaRPr lang="en-US"/>
          </a:p>
        </p:txBody>
      </p:sp>
      <p:sp>
        <p:nvSpPr>
          <p:cNvPr id="58375" name="Rectangle 7"/>
          <p:cNvSpPr>
            <a:spLocks noGrp="1" noChangeArrowheads="1"/>
          </p:cNvSpPr>
          <p:nvPr>
            <p:ph type="sldNum" sz="quarter" idx="5"/>
          </p:nvPr>
        </p:nvSpPr>
        <p:spPr bwMode="auto">
          <a:xfrm>
            <a:off x="5622925" y="6456363"/>
            <a:ext cx="430212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b" anchorCtr="0" compatLnSpc="1">
            <a:prstTxWarp prst="textNoShape">
              <a:avLst/>
            </a:prstTxWarp>
          </a:bodyPr>
          <a:lstStyle>
            <a:lvl1pPr algn="r" defTabSz="913947" eaLnBrk="1" hangingPunct="1">
              <a:defRPr sz="1200" b="0"/>
            </a:lvl1pPr>
          </a:lstStyle>
          <a:p>
            <a:pPr>
              <a:defRPr/>
            </a:pPr>
            <a:fld id="{6FD3BEB7-EEAF-4982-8A19-ECB2BB8DE4AF}" type="slidenum">
              <a:rPr lang="en-US" altLang="en-US"/>
              <a:pPr>
                <a:defRPr/>
              </a:pPr>
              <a:t>‹#›</a:t>
            </a:fld>
            <a:endParaRPr lang="en-US" altLang="en-US"/>
          </a:p>
        </p:txBody>
      </p:sp>
    </p:spTree>
    <p:extLst>
      <p:ext uri="{BB962C8B-B14F-4D97-AF65-F5344CB8AC3E}">
        <p14:creationId xmlns:p14="http://schemas.microsoft.com/office/powerpoint/2010/main" val="28200310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Rot="1" noChangeAspect="1" noChangeArrowheads="1" noTextEdit="1"/>
          </p:cNvSpPr>
          <p:nvPr>
            <p:ph type="sldImg"/>
          </p:nvPr>
        </p:nvSpPr>
        <p:spPr>
          <a:xfrm>
            <a:off x="990600" y="741363"/>
            <a:ext cx="4872038" cy="36560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3" name="Rectangle 2"/>
          <p:cNvSpPr>
            <a:spLocks noGrp="1" noChangeArrowheads="1"/>
          </p:cNvSpPr>
          <p:nvPr>
            <p:ph type="body" idx="1"/>
          </p:nvPr>
        </p:nvSpPr>
        <p:spPr>
          <a:xfrm>
            <a:off x="685800" y="4630738"/>
            <a:ext cx="5483225" cy="43862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1166067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12813">
              <a:spcBef>
                <a:spcPct val="30000"/>
              </a:spcBef>
              <a:defRPr sz="1200">
                <a:solidFill>
                  <a:schemeClr val="tx1"/>
                </a:solidFill>
                <a:latin typeface="Arial" panose="020B0604020202020204" pitchFamily="34" charset="0"/>
              </a:defRPr>
            </a:lvl1pPr>
            <a:lvl2pPr marL="750888" indent="-288925" defTabSz="912813">
              <a:spcBef>
                <a:spcPct val="30000"/>
              </a:spcBef>
              <a:defRPr sz="1200">
                <a:solidFill>
                  <a:schemeClr val="tx1"/>
                </a:solidFill>
                <a:latin typeface="Arial" panose="020B0604020202020204" pitchFamily="34" charset="0"/>
              </a:defRPr>
            </a:lvl2pPr>
            <a:lvl3pPr marL="1155700" indent="-230188" defTabSz="912813">
              <a:spcBef>
                <a:spcPct val="30000"/>
              </a:spcBef>
              <a:defRPr sz="1200">
                <a:solidFill>
                  <a:schemeClr val="tx1"/>
                </a:solidFill>
                <a:latin typeface="Arial" panose="020B0604020202020204" pitchFamily="34" charset="0"/>
              </a:defRPr>
            </a:lvl3pPr>
            <a:lvl4pPr marL="1617663" indent="-230188" defTabSz="912813">
              <a:spcBef>
                <a:spcPct val="30000"/>
              </a:spcBef>
              <a:defRPr sz="1200">
                <a:solidFill>
                  <a:schemeClr val="tx1"/>
                </a:solidFill>
                <a:latin typeface="Arial" panose="020B0604020202020204" pitchFamily="34" charset="0"/>
              </a:defRPr>
            </a:lvl4pPr>
            <a:lvl5pPr marL="2081213" indent="-230188" defTabSz="912813">
              <a:spcBef>
                <a:spcPct val="30000"/>
              </a:spcBef>
              <a:defRPr sz="1200">
                <a:solidFill>
                  <a:schemeClr val="tx1"/>
                </a:solidFill>
                <a:latin typeface="Arial" panose="020B0604020202020204" pitchFamily="34" charset="0"/>
              </a:defRPr>
            </a:lvl5pPr>
            <a:lvl6pPr marL="2538413" indent="-230188" defTabSz="912813" eaLnBrk="0" fontAlgn="base" hangingPunct="0">
              <a:spcBef>
                <a:spcPct val="30000"/>
              </a:spcBef>
              <a:spcAft>
                <a:spcPct val="0"/>
              </a:spcAft>
              <a:defRPr sz="1200">
                <a:solidFill>
                  <a:schemeClr val="tx1"/>
                </a:solidFill>
                <a:latin typeface="Arial" panose="020B0604020202020204" pitchFamily="34" charset="0"/>
              </a:defRPr>
            </a:lvl6pPr>
            <a:lvl7pPr marL="2995613" indent="-230188" defTabSz="912813" eaLnBrk="0" fontAlgn="base" hangingPunct="0">
              <a:spcBef>
                <a:spcPct val="30000"/>
              </a:spcBef>
              <a:spcAft>
                <a:spcPct val="0"/>
              </a:spcAft>
              <a:defRPr sz="1200">
                <a:solidFill>
                  <a:schemeClr val="tx1"/>
                </a:solidFill>
                <a:latin typeface="Arial" panose="020B0604020202020204" pitchFamily="34" charset="0"/>
              </a:defRPr>
            </a:lvl7pPr>
            <a:lvl8pPr marL="3452813" indent="-230188" defTabSz="912813" eaLnBrk="0" fontAlgn="base" hangingPunct="0">
              <a:spcBef>
                <a:spcPct val="30000"/>
              </a:spcBef>
              <a:spcAft>
                <a:spcPct val="0"/>
              </a:spcAft>
              <a:defRPr sz="1200">
                <a:solidFill>
                  <a:schemeClr val="tx1"/>
                </a:solidFill>
                <a:latin typeface="Arial" panose="020B0604020202020204" pitchFamily="34" charset="0"/>
              </a:defRPr>
            </a:lvl8pPr>
            <a:lvl9pPr marL="3910013" indent="-230188" defTabSz="9128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3416413-1E47-47E9-A588-7EA4EAF98269}" type="slidenum">
              <a:rPr lang="en-US" altLang="en-US" smtClean="0"/>
              <a:pPr>
                <a:spcBef>
                  <a:spcPct val="0"/>
                </a:spcBef>
              </a:pPr>
              <a:t>21</a:t>
            </a:fld>
            <a:endParaRPr lang="en-US" altLang="en-US"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993775" y="3227388"/>
            <a:ext cx="7939088" cy="3060700"/>
          </a:xfrm>
          <a:noFill/>
        </p:spPr>
        <p:txBody>
          <a:bodyPr/>
          <a:lstStyle/>
          <a:p>
            <a:pPr eaLnBrk="1" hangingPunct="1"/>
            <a:endParaRPr lang="en-GB" altLang="en-US" smtClean="0">
              <a:latin typeface="Arial" panose="020B0604020202020204" pitchFamily="34" charset="0"/>
            </a:endParaRPr>
          </a:p>
        </p:txBody>
      </p:sp>
    </p:spTree>
    <p:extLst>
      <p:ext uri="{BB962C8B-B14F-4D97-AF65-F5344CB8AC3E}">
        <p14:creationId xmlns:p14="http://schemas.microsoft.com/office/powerpoint/2010/main" val="3662824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defTabSz="912813">
              <a:spcBef>
                <a:spcPct val="30000"/>
              </a:spcBef>
              <a:defRPr sz="1200">
                <a:solidFill>
                  <a:schemeClr val="tx1"/>
                </a:solidFill>
                <a:latin typeface="Arial" panose="020B0604020202020204" pitchFamily="34" charset="0"/>
              </a:defRPr>
            </a:lvl1pPr>
            <a:lvl2pPr marL="750888" indent="-288925" defTabSz="912813">
              <a:spcBef>
                <a:spcPct val="30000"/>
              </a:spcBef>
              <a:defRPr sz="1200">
                <a:solidFill>
                  <a:schemeClr val="tx1"/>
                </a:solidFill>
                <a:latin typeface="Arial" panose="020B0604020202020204" pitchFamily="34" charset="0"/>
              </a:defRPr>
            </a:lvl2pPr>
            <a:lvl3pPr marL="1155700" indent="-230188" defTabSz="912813">
              <a:spcBef>
                <a:spcPct val="30000"/>
              </a:spcBef>
              <a:defRPr sz="1200">
                <a:solidFill>
                  <a:schemeClr val="tx1"/>
                </a:solidFill>
                <a:latin typeface="Arial" panose="020B0604020202020204" pitchFamily="34" charset="0"/>
              </a:defRPr>
            </a:lvl3pPr>
            <a:lvl4pPr marL="1617663" indent="-230188" defTabSz="912813">
              <a:spcBef>
                <a:spcPct val="30000"/>
              </a:spcBef>
              <a:defRPr sz="1200">
                <a:solidFill>
                  <a:schemeClr val="tx1"/>
                </a:solidFill>
                <a:latin typeface="Arial" panose="020B0604020202020204" pitchFamily="34" charset="0"/>
              </a:defRPr>
            </a:lvl4pPr>
            <a:lvl5pPr marL="2081213" indent="-230188" defTabSz="912813">
              <a:spcBef>
                <a:spcPct val="30000"/>
              </a:spcBef>
              <a:defRPr sz="1200">
                <a:solidFill>
                  <a:schemeClr val="tx1"/>
                </a:solidFill>
                <a:latin typeface="Arial" panose="020B0604020202020204" pitchFamily="34" charset="0"/>
              </a:defRPr>
            </a:lvl5pPr>
            <a:lvl6pPr marL="2538413" indent="-230188" defTabSz="912813" eaLnBrk="0" fontAlgn="base" hangingPunct="0">
              <a:spcBef>
                <a:spcPct val="30000"/>
              </a:spcBef>
              <a:spcAft>
                <a:spcPct val="0"/>
              </a:spcAft>
              <a:defRPr sz="1200">
                <a:solidFill>
                  <a:schemeClr val="tx1"/>
                </a:solidFill>
                <a:latin typeface="Arial" panose="020B0604020202020204" pitchFamily="34" charset="0"/>
              </a:defRPr>
            </a:lvl6pPr>
            <a:lvl7pPr marL="2995613" indent="-230188" defTabSz="912813" eaLnBrk="0" fontAlgn="base" hangingPunct="0">
              <a:spcBef>
                <a:spcPct val="30000"/>
              </a:spcBef>
              <a:spcAft>
                <a:spcPct val="0"/>
              </a:spcAft>
              <a:defRPr sz="1200">
                <a:solidFill>
                  <a:schemeClr val="tx1"/>
                </a:solidFill>
                <a:latin typeface="Arial" panose="020B0604020202020204" pitchFamily="34" charset="0"/>
              </a:defRPr>
            </a:lvl7pPr>
            <a:lvl8pPr marL="3452813" indent="-230188" defTabSz="912813" eaLnBrk="0" fontAlgn="base" hangingPunct="0">
              <a:spcBef>
                <a:spcPct val="30000"/>
              </a:spcBef>
              <a:spcAft>
                <a:spcPct val="0"/>
              </a:spcAft>
              <a:defRPr sz="1200">
                <a:solidFill>
                  <a:schemeClr val="tx1"/>
                </a:solidFill>
                <a:latin typeface="Arial" panose="020B0604020202020204" pitchFamily="34" charset="0"/>
              </a:defRPr>
            </a:lvl8pPr>
            <a:lvl9pPr marL="3910013" indent="-230188" defTabSz="9128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0C4A16A-7289-48B0-A61C-C5131903D219}" type="slidenum">
              <a:rPr lang="en-US" altLang="en-US" smtClean="0"/>
              <a:pPr>
                <a:spcBef>
                  <a:spcPct val="0"/>
                </a:spcBef>
              </a:pPr>
              <a:t>23</a:t>
            </a:fld>
            <a:endParaRPr lang="en-US" alt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endParaRPr lang="en-GB" altLang="en-US" smtClean="0">
              <a:latin typeface="Arial" panose="020B0604020202020204" pitchFamily="34" charset="0"/>
            </a:endParaRPr>
          </a:p>
        </p:txBody>
      </p:sp>
    </p:spTree>
    <p:extLst>
      <p:ext uri="{BB962C8B-B14F-4D97-AF65-F5344CB8AC3E}">
        <p14:creationId xmlns:p14="http://schemas.microsoft.com/office/powerpoint/2010/main" val="2571188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defTabSz="912813">
              <a:spcBef>
                <a:spcPct val="30000"/>
              </a:spcBef>
              <a:defRPr sz="1200">
                <a:solidFill>
                  <a:schemeClr val="tx1"/>
                </a:solidFill>
                <a:latin typeface="Arial" panose="020B0604020202020204" pitchFamily="34" charset="0"/>
              </a:defRPr>
            </a:lvl1pPr>
            <a:lvl2pPr marL="750888" indent="-288925" defTabSz="912813">
              <a:spcBef>
                <a:spcPct val="30000"/>
              </a:spcBef>
              <a:defRPr sz="1200">
                <a:solidFill>
                  <a:schemeClr val="tx1"/>
                </a:solidFill>
                <a:latin typeface="Arial" panose="020B0604020202020204" pitchFamily="34" charset="0"/>
              </a:defRPr>
            </a:lvl2pPr>
            <a:lvl3pPr marL="1155700" indent="-230188" defTabSz="912813">
              <a:spcBef>
                <a:spcPct val="30000"/>
              </a:spcBef>
              <a:defRPr sz="1200">
                <a:solidFill>
                  <a:schemeClr val="tx1"/>
                </a:solidFill>
                <a:latin typeface="Arial" panose="020B0604020202020204" pitchFamily="34" charset="0"/>
              </a:defRPr>
            </a:lvl3pPr>
            <a:lvl4pPr marL="1617663" indent="-230188" defTabSz="912813">
              <a:spcBef>
                <a:spcPct val="30000"/>
              </a:spcBef>
              <a:defRPr sz="1200">
                <a:solidFill>
                  <a:schemeClr val="tx1"/>
                </a:solidFill>
                <a:latin typeface="Arial" panose="020B0604020202020204" pitchFamily="34" charset="0"/>
              </a:defRPr>
            </a:lvl4pPr>
            <a:lvl5pPr marL="2081213" indent="-230188" defTabSz="912813">
              <a:spcBef>
                <a:spcPct val="30000"/>
              </a:spcBef>
              <a:defRPr sz="1200">
                <a:solidFill>
                  <a:schemeClr val="tx1"/>
                </a:solidFill>
                <a:latin typeface="Arial" panose="020B0604020202020204" pitchFamily="34" charset="0"/>
              </a:defRPr>
            </a:lvl5pPr>
            <a:lvl6pPr marL="2538413" indent="-230188" defTabSz="912813" eaLnBrk="0" fontAlgn="base" hangingPunct="0">
              <a:spcBef>
                <a:spcPct val="30000"/>
              </a:spcBef>
              <a:spcAft>
                <a:spcPct val="0"/>
              </a:spcAft>
              <a:defRPr sz="1200">
                <a:solidFill>
                  <a:schemeClr val="tx1"/>
                </a:solidFill>
                <a:latin typeface="Arial" panose="020B0604020202020204" pitchFamily="34" charset="0"/>
              </a:defRPr>
            </a:lvl6pPr>
            <a:lvl7pPr marL="2995613" indent="-230188" defTabSz="912813" eaLnBrk="0" fontAlgn="base" hangingPunct="0">
              <a:spcBef>
                <a:spcPct val="30000"/>
              </a:spcBef>
              <a:spcAft>
                <a:spcPct val="0"/>
              </a:spcAft>
              <a:defRPr sz="1200">
                <a:solidFill>
                  <a:schemeClr val="tx1"/>
                </a:solidFill>
                <a:latin typeface="Arial" panose="020B0604020202020204" pitchFamily="34" charset="0"/>
              </a:defRPr>
            </a:lvl7pPr>
            <a:lvl8pPr marL="3452813" indent="-230188" defTabSz="912813" eaLnBrk="0" fontAlgn="base" hangingPunct="0">
              <a:spcBef>
                <a:spcPct val="30000"/>
              </a:spcBef>
              <a:spcAft>
                <a:spcPct val="0"/>
              </a:spcAft>
              <a:defRPr sz="1200">
                <a:solidFill>
                  <a:schemeClr val="tx1"/>
                </a:solidFill>
                <a:latin typeface="Arial" panose="020B0604020202020204" pitchFamily="34" charset="0"/>
              </a:defRPr>
            </a:lvl8pPr>
            <a:lvl9pPr marL="3910013" indent="-230188" defTabSz="9128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7599682-9890-47C1-917F-54EF14F6378F}" type="slidenum">
              <a:rPr lang="en-US" altLang="en-US" smtClean="0"/>
              <a:pPr>
                <a:spcBef>
                  <a:spcPct val="0"/>
                </a:spcBef>
              </a:pPr>
              <a:t>26</a:t>
            </a:fld>
            <a:endParaRPr lang="en-US" altLang="en-US"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endParaRPr lang="en-GB" altLang="en-US" smtClean="0">
              <a:latin typeface="Arial" panose="020B0604020202020204" pitchFamily="34" charset="0"/>
            </a:endParaRPr>
          </a:p>
        </p:txBody>
      </p:sp>
    </p:spTree>
    <p:extLst>
      <p:ext uri="{BB962C8B-B14F-4D97-AF65-F5344CB8AC3E}">
        <p14:creationId xmlns:p14="http://schemas.microsoft.com/office/powerpoint/2010/main" val="1011183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defTabSz="912813">
              <a:spcBef>
                <a:spcPct val="30000"/>
              </a:spcBef>
              <a:defRPr sz="1200">
                <a:solidFill>
                  <a:schemeClr val="tx1"/>
                </a:solidFill>
                <a:latin typeface="Arial" panose="020B0604020202020204" pitchFamily="34" charset="0"/>
              </a:defRPr>
            </a:lvl1pPr>
            <a:lvl2pPr marL="750888" indent="-288925" defTabSz="912813">
              <a:spcBef>
                <a:spcPct val="30000"/>
              </a:spcBef>
              <a:defRPr sz="1200">
                <a:solidFill>
                  <a:schemeClr val="tx1"/>
                </a:solidFill>
                <a:latin typeface="Arial" panose="020B0604020202020204" pitchFamily="34" charset="0"/>
              </a:defRPr>
            </a:lvl2pPr>
            <a:lvl3pPr marL="1155700" indent="-230188" defTabSz="912813">
              <a:spcBef>
                <a:spcPct val="30000"/>
              </a:spcBef>
              <a:defRPr sz="1200">
                <a:solidFill>
                  <a:schemeClr val="tx1"/>
                </a:solidFill>
                <a:latin typeface="Arial" panose="020B0604020202020204" pitchFamily="34" charset="0"/>
              </a:defRPr>
            </a:lvl3pPr>
            <a:lvl4pPr marL="1617663" indent="-230188" defTabSz="912813">
              <a:spcBef>
                <a:spcPct val="30000"/>
              </a:spcBef>
              <a:defRPr sz="1200">
                <a:solidFill>
                  <a:schemeClr val="tx1"/>
                </a:solidFill>
                <a:latin typeface="Arial" panose="020B0604020202020204" pitchFamily="34" charset="0"/>
              </a:defRPr>
            </a:lvl4pPr>
            <a:lvl5pPr marL="2081213" indent="-230188" defTabSz="912813">
              <a:spcBef>
                <a:spcPct val="30000"/>
              </a:spcBef>
              <a:defRPr sz="1200">
                <a:solidFill>
                  <a:schemeClr val="tx1"/>
                </a:solidFill>
                <a:latin typeface="Arial" panose="020B0604020202020204" pitchFamily="34" charset="0"/>
              </a:defRPr>
            </a:lvl5pPr>
            <a:lvl6pPr marL="2538413" indent="-230188" defTabSz="912813" eaLnBrk="0" fontAlgn="base" hangingPunct="0">
              <a:spcBef>
                <a:spcPct val="30000"/>
              </a:spcBef>
              <a:spcAft>
                <a:spcPct val="0"/>
              </a:spcAft>
              <a:defRPr sz="1200">
                <a:solidFill>
                  <a:schemeClr val="tx1"/>
                </a:solidFill>
                <a:latin typeface="Arial" panose="020B0604020202020204" pitchFamily="34" charset="0"/>
              </a:defRPr>
            </a:lvl6pPr>
            <a:lvl7pPr marL="2995613" indent="-230188" defTabSz="912813" eaLnBrk="0" fontAlgn="base" hangingPunct="0">
              <a:spcBef>
                <a:spcPct val="30000"/>
              </a:spcBef>
              <a:spcAft>
                <a:spcPct val="0"/>
              </a:spcAft>
              <a:defRPr sz="1200">
                <a:solidFill>
                  <a:schemeClr val="tx1"/>
                </a:solidFill>
                <a:latin typeface="Arial" panose="020B0604020202020204" pitchFamily="34" charset="0"/>
              </a:defRPr>
            </a:lvl7pPr>
            <a:lvl8pPr marL="3452813" indent="-230188" defTabSz="912813" eaLnBrk="0" fontAlgn="base" hangingPunct="0">
              <a:spcBef>
                <a:spcPct val="30000"/>
              </a:spcBef>
              <a:spcAft>
                <a:spcPct val="0"/>
              </a:spcAft>
              <a:defRPr sz="1200">
                <a:solidFill>
                  <a:schemeClr val="tx1"/>
                </a:solidFill>
                <a:latin typeface="Arial" panose="020B0604020202020204" pitchFamily="34" charset="0"/>
              </a:defRPr>
            </a:lvl8pPr>
            <a:lvl9pPr marL="3910013" indent="-230188" defTabSz="9128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8D64D4E-8A98-4A19-A20A-EED6CEA1CCC1}" type="slidenum">
              <a:rPr lang="en-US" altLang="en-US" smtClean="0"/>
              <a:pPr>
                <a:spcBef>
                  <a:spcPct val="0"/>
                </a:spcBef>
              </a:pPr>
              <a:t>27</a:t>
            </a:fld>
            <a:endParaRPr lang="en-US" alt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en-GB" altLang="en-US" smtClean="0">
              <a:latin typeface="Arial" panose="020B0604020202020204" pitchFamily="34" charset="0"/>
            </a:endParaRPr>
          </a:p>
        </p:txBody>
      </p:sp>
    </p:spTree>
    <p:extLst>
      <p:ext uri="{BB962C8B-B14F-4D97-AF65-F5344CB8AC3E}">
        <p14:creationId xmlns:p14="http://schemas.microsoft.com/office/powerpoint/2010/main" val="812899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defTabSz="912813">
              <a:spcBef>
                <a:spcPct val="30000"/>
              </a:spcBef>
              <a:defRPr sz="1200">
                <a:solidFill>
                  <a:schemeClr val="tx1"/>
                </a:solidFill>
                <a:latin typeface="Arial" panose="020B0604020202020204" pitchFamily="34" charset="0"/>
              </a:defRPr>
            </a:lvl1pPr>
            <a:lvl2pPr marL="750888" indent="-288925" defTabSz="912813">
              <a:spcBef>
                <a:spcPct val="30000"/>
              </a:spcBef>
              <a:defRPr sz="1200">
                <a:solidFill>
                  <a:schemeClr val="tx1"/>
                </a:solidFill>
                <a:latin typeface="Arial" panose="020B0604020202020204" pitchFamily="34" charset="0"/>
              </a:defRPr>
            </a:lvl2pPr>
            <a:lvl3pPr marL="1155700" indent="-230188" defTabSz="912813">
              <a:spcBef>
                <a:spcPct val="30000"/>
              </a:spcBef>
              <a:defRPr sz="1200">
                <a:solidFill>
                  <a:schemeClr val="tx1"/>
                </a:solidFill>
                <a:latin typeface="Arial" panose="020B0604020202020204" pitchFamily="34" charset="0"/>
              </a:defRPr>
            </a:lvl3pPr>
            <a:lvl4pPr marL="1617663" indent="-230188" defTabSz="912813">
              <a:spcBef>
                <a:spcPct val="30000"/>
              </a:spcBef>
              <a:defRPr sz="1200">
                <a:solidFill>
                  <a:schemeClr val="tx1"/>
                </a:solidFill>
                <a:latin typeface="Arial" panose="020B0604020202020204" pitchFamily="34" charset="0"/>
              </a:defRPr>
            </a:lvl4pPr>
            <a:lvl5pPr marL="2081213" indent="-230188" defTabSz="912813">
              <a:spcBef>
                <a:spcPct val="30000"/>
              </a:spcBef>
              <a:defRPr sz="1200">
                <a:solidFill>
                  <a:schemeClr val="tx1"/>
                </a:solidFill>
                <a:latin typeface="Arial" panose="020B0604020202020204" pitchFamily="34" charset="0"/>
              </a:defRPr>
            </a:lvl5pPr>
            <a:lvl6pPr marL="2538413" indent="-230188" defTabSz="912813" eaLnBrk="0" fontAlgn="base" hangingPunct="0">
              <a:spcBef>
                <a:spcPct val="30000"/>
              </a:spcBef>
              <a:spcAft>
                <a:spcPct val="0"/>
              </a:spcAft>
              <a:defRPr sz="1200">
                <a:solidFill>
                  <a:schemeClr val="tx1"/>
                </a:solidFill>
                <a:latin typeface="Arial" panose="020B0604020202020204" pitchFamily="34" charset="0"/>
              </a:defRPr>
            </a:lvl6pPr>
            <a:lvl7pPr marL="2995613" indent="-230188" defTabSz="912813" eaLnBrk="0" fontAlgn="base" hangingPunct="0">
              <a:spcBef>
                <a:spcPct val="30000"/>
              </a:spcBef>
              <a:spcAft>
                <a:spcPct val="0"/>
              </a:spcAft>
              <a:defRPr sz="1200">
                <a:solidFill>
                  <a:schemeClr val="tx1"/>
                </a:solidFill>
                <a:latin typeface="Arial" panose="020B0604020202020204" pitchFamily="34" charset="0"/>
              </a:defRPr>
            </a:lvl7pPr>
            <a:lvl8pPr marL="3452813" indent="-230188" defTabSz="912813" eaLnBrk="0" fontAlgn="base" hangingPunct="0">
              <a:spcBef>
                <a:spcPct val="30000"/>
              </a:spcBef>
              <a:spcAft>
                <a:spcPct val="0"/>
              </a:spcAft>
              <a:defRPr sz="1200">
                <a:solidFill>
                  <a:schemeClr val="tx1"/>
                </a:solidFill>
                <a:latin typeface="Arial" panose="020B0604020202020204" pitchFamily="34" charset="0"/>
              </a:defRPr>
            </a:lvl8pPr>
            <a:lvl9pPr marL="3910013" indent="-230188" defTabSz="9128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3A17222-35F1-417A-BE7D-A8374D43D6A8}" type="slidenum">
              <a:rPr lang="en-US" altLang="en-US" smtClean="0"/>
              <a:pPr>
                <a:spcBef>
                  <a:spcPct val="0"/>
                </a:spcBef>
              </a:pPr>
              <a:t>30</a:t>
            </a:fld>
            <a:endParaRPr lang="en-US" altLang="en-US"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endParaRPr lang="en-GB" altLang="en-US" smtClean="0">
              <a:latin typeface="Arial" panose="020B0604020202020204" pitchFamily="34" charset="0"/>
            </a:endParaRPr>
          </a:p>
        </p:txBody>
      </p:sp>
    </p:spTree>
    <p:extLst>
      <p:ext uri="{BB962C8B-B14F-4D97-AF65-F5344CB8AC3E}">
        <p14:creationId xmlns:p14="http://schemas.microsoft.com/office/powerpoint/2010/main" val="3252483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12813">
              <a:spcBef>
                <a:spcPct val="30000"/>
              </a:spcBef>
              <a:defRPr sz="1200">
                <a:solidFill>
                  <a:schemeClr val="tx1"/>
                </a:solidFill>
                <a:latin typeface="Arial" panose="020B0604020202020204" pitchFamily="34" charset="0"/>
              </a:defRPr>
            </a:lvl1pPr>
            <a:lvl2pPr marL="750888" indent="-288925" defTabSz="912813">
              <a:spcBef>
                <a:spcPct val="30000"/>
              </a:spcBef>
              <a:defRPr sz="1200">
                <a:solidFill>
                  <a:schemeClr val="tx1"/>
                </a:solidFill>
                <a:latin typeface="Arial" panose="020B0604020202020204" pitchFamily="34" charset="0"/>
              </a:defRPr>
            </a:lvl2pPr>
            <a:lvl3pPr marL="1155700" indent="-230188" defTabSz="912813">
              <a:spcBef>
                <a:spcPct val="30000"/>
              </a:spcBef>
              <a:defRPr sz="1200">
                <a:solidFill>
                  <a:schemeClr val="tx1"/>
                </a:solidFill>
                <a:latin typeface="Arial" panose="020B0604020202020204" pitchFamily="34" charset="0"/>
              </a:defRPr>
            </a:lvl3pPr>
            <a:lvl4pPr marL="1617663" indent="-230188" defTabSz="912813">
              <a:spcBef>
                <a:spcPct val="30000"/>
              </a:spcBef>
              <a:defRPr sz="1200">
                <a:solidFill>
                  <a:schemeClr val="tx1"/>
                </a:solidFill>
                <a:latin typeface="Arial" panose="020B0604020202020204" pitchFamily="34" charset="0"/>
              </a:defRPr>
            </a:lvl4pPr>
            <a:lvl5pPr marL="2081213" indent="-230188" defTabSz="912813">
              <a:spcBef>
                <a:spcPct val="30000"/>
              </a:spcBef>
              <a:defRPr sz="1200">
                <a:solidFill>
                  <a:schemeClr val="tx1"/>
                </a:solidFill>
                <a:latin typeface="Arial" panose="020B0604020202020204" pitchFamily="34" charset="0"/>
              </a:defRPr>
            </a:lvl5pPr>
            <a:lvl6pPr marL="2538413" indent="-230188" defTabSz="912813" eaLnBrk="0" fontAlgn="base" hangingPunct="0">
              <a:spcBef>
                <a:spcPct val="30000"/>
              </a:spcBef>
              <a:spcAft>
                <a:spcPct val="0"/>
              </a:spcAft>
              <a:defRPr sz="1200">
                <a:solidFill>
                  <a:schemeClr val="tx1"/>
                </a:solidFill>
                <a:latin typeface="Arial" panose="020B0604020202020204" pitchFamily="34" charset="0"/>
              </a:defRPr>
            </a:lvl6pPr>
            <a:lvl7pPr marL="2995613" indent="-230188" defTabSz="912813" eaLnBrk="0" fontAlgn="base" hangingPunct="0">
              <a:spcBef>
                <a:spcPct val="30000"/>
              </a:spcBef>
              <a:spcAft>
                <a:spcPct val="0"/>
              </a:spcAft>
              <a:defRPr sz="1200">
                <a:solidFill>
                  <a:schemeClr val="tx1"/>
                </a:solidFill>
                <a:latin typeface="Arial" panose="020B0604020202020204" pitchFamily="34" charset="0"/>
              </a:defRPr>
            </a:lvl7pPr>
            <a:lvl8pPr marL="3452813" indent="-230188" defTabSz="912813" eaLnBrk="0" fontAlgn="base" hangingPunct="0">
              <a:spcBef>
                <a:spcPct val="30000"/>
              </a:spcBef>
              <a:spcAft>
                <a:spcPct val="0"/>
              </a:spcAft>
              <a:defRPr sz="1200">
                <a:solidFill>
                  <a:schemeClr val="tx1"/>
                </a:solidFill>
                <a:latin typeface="Arial" panose="020B0604020202020204" pitchFamily="34" charset="0"/>
              </a:defRPr>
            </a:lvl8pPr>
            <a:lvl9pPr marL="3910013" indent="-230188" defTabSz="9128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FA27F61-FACD-4C4D-95F5-0636EA8BECF1}" type="slidenum">
              <a:rPr lang="en-US" altLang="en-US" smtClean="0"/>
              <a:pPr>
                <a:spcBef>
                  <a:spcPct val="0"/>
                </a:spcBef>
              </a:pPr>
              <a:t>31</a:t>
            </a:fld>
            <a:endParaRPr lang="en-US" alt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n-GB" altLang="en-US" smtClean="0">
              <a:latin typeface="Arial" panose="020B0604020202020204" pitchFamily="34" charset="0"/>
            </a:endParaRPr>
          </a:p>
        </p:txBody>
      </p:sp>
    </p:spTree>
    <p:extLst>
      <p:ext uri="{BB962C8B-B14F-4D97-AF65-F5344CB8AC3E}">
        <p14:creationId xmlns:p14="http://schemas.microsoft.com/office/powerpoint/2010/main" val="1679731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defTabSz="912813">
              <a:spcBef>
                <a:spcPct val="30000"/>
              </a:spcBef>
              <a:defRPr sz="1200">
                <a:solidFill>
                  <a:schemeClr val="tx1"/>
                </a:solidFill>
                <a:latin typeface="Arial" panose="020B0604020202020204" pitchFamily="34" charset="0"/>
              </a:defRPr>
            </a:lvl1pPr>
            <a:lvl2pPr marL="750888" indent="-288925" defTabSz="912813">
              <a:spcBef>
                <a:spcPct val="30000"/>
              </a:spcBef>
              <a:defRPr sz="1200">
                <a:solidFill>
                  <a:schemeClr val="tx1"/>
                </a:solidFill>
                <a:latin typeface="Arial" panose="020B0604020202020204" pitchFamily="34" charset="0"/>
              </a:defRPr>
            </a:lvl2pPr>
            <a:lvl3pPr marL="1155700" indent="-230188" defTabSz="912813">
              <a:spcBef>
                <a:spcPct val="30000"/>
              </a:spcBef>
              <a:defRPr sz="1200">
                <a:solidFill>
                  <a:schemeClr val="tx1"/>
                </a:solidFill>
                <a:latin typeface="Arial" panose="020B0604020202020204" pitchFamily="34" charset="0"/>
              </a:defRPr>
            </a:lvl3pPr>
            <a:lvl4pPr marL="1617663" indent="-230188" defTabSz="912813">
              <a:spcBef>
                <a:spcPct val="30000"/>
              </a:spcBef>
              <a:defRPr sz="1200">
                <a:solidFill>
                  <a:schemeClr val="tx1"/>
                </a:solidFill>
                <a:latin typeface="Arial" panose="020B0604020202020204" pitchFamily="34" charset="0"/>
              </a:defRPr>
            </a:lvl4pPr>
            <a:lvl5pPr marL="2081213" indent="-230188" defTabSz="912813">
              <a:spcBef>
                <a:spcPct val="30000"/>
              </a:spcBef>
              <a:defRPr sz="1200">
                <a:solidFill>
                  <a:schemeClr val="tx1"/>
                </a:solidFill>
                <a:latin typeface="Arial" panose="020B0604020202020204" pitchFamily="34" charset="0"/>
              </a:defRPr>
            </a:lvl5pPr>
            <a:lvl6pPr marL="2538413" indent="-230188" defTabSz="912813" eaLnBrk="0" fontAlgn="base" hangingPunct="0">
              <a:spcBef>
                <a:spcPct val="30000"/>
              </a:spcBef>
              <a:spcAft>
                <a:spcPct val="0"/>
              </a:spcAft>
              <a:defRPr sz="1200">
                <a:solidFill>
                  <a:schemeClr val="tx1"/>
                </a:solidFill>
                <a:latin typeface="Arial" panose="020B0604020202020204" pitchFamily="34" charset="0"/>
              </a:defRPr>
            </a:lvl6pPr>
            <a:lvl7pPr marL="2995613" indent="-230188" defTabSz="912813" eaLnBrk="0" fontAlgn="base" hangingPunct="0">
              <a:spcBef>
                <a:spcPct val="30000"/>
              </a:spcBef>
              <a:spcAft>
                <a:spcPct val="0"/>
              </a:spcAft>
              <a:defRPr sz="1200">
                <a:solidFill>
                  <a:schemeClr val="tx1"/>
                </a:solidFill>
                <a:latin typeface="Arial" panose="020B0604020202020204" pitchFamily="34" charset="0"/>
              </a:defRPr>
            </a:lvl7pPr>
            <a:lvl8pPr marL="3452813" indent="-230188" defTabSz="912813" eaLnBrk="0" fontAlgn="base" hangingPunct="0">
              <a:spcBef>
                <a:spcPct val="30000"/>
              </a:spcBef>
              <a:spcAft>
                <a:spcPct val="0"/>
              </a:spcAft>
              <a:defRPr sz="1200">
                <a:solidFill>
                  <a:schemeClr val="tx1"/>
                </a:solidFill>
                <a:latin typeface="Arial" panose="020B0604020202020204" pitchFamily="34" charset="0"/>
              </a:defRPr>
            </a:lvl8pPr>
            <a:lvl9pPr marL="3910013" indent="-230188" defTabSz="9128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73C64D5-FE72-4DD4-9AC4-C7B8F7C94D48}" type="slidenum">
              <a:rPr lang="en-US" altLang="en-US" smtClean="0"/>
              <a:pPr>
                <a:spcBef>
                  <a:spcPct val="0"/>
                </a:spcBef>
              </a:pPr>
              <a:t>3</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endParaRPr lang="en-GB" altLang="en-US" smtClean="0">
              <a:latin typeface="Arial" panose="020B0604020202020204" pitchFamily="34" charset="0"/>
            </a:endParaRPr>
          </a:p>
        </p:txBody>
      </p:sp>
    </p:spTree>
    <p:extLst>
      <p:ext uri="{BB962C8B-B14F-4D97-AF65-F5344CB8AC3E}">
        <p14:creationId xmlns:p14="http://schemas.microsoft.com/office/powerpoint/2010/main" val="3420827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defTabSz="912813">
              <a:spcBef>
                <a:spcPct val="30000"/>
              </a:spcBef>
              <a:defRPr sz="1200">
                <a:solidFill>
                  <a:schemeClr val="tx1"/>
                </a:solidFill>
                <a:latin typeface="Arial" panose="020B0604020202020204" pitchFamily="34" charset="0"/>
              </a:defRPr>
            </a:lvl1pPr>
            <a:lvl2pPr marL="750888" indent="-288925" defTabSz="912813">
              <a:spcBef>
                <a:spcPct val="30000"/>
              </a:spcBef>
              <a:defRPr sz="1200">
                <a:solidFill>
                  <a:schemeClr val="tx1"/>
                </a:solidFill>
                <a:latin typeface="Arial" panose="020B0604020202020204" pitchFamily="34" charset="0"/>
              </a:defRPr>
            </a:lvl2pPr>
            <a:lvl3pPr marL="1155700" indent="-230188" defTabSz="912813">
              <a:spcBef>
                <a:spcPct val="30000"/>
              </a:spcBef>
              <a:defRPr sz="1200">
                <a:solidFill>
                  <a:schemeClr val="tx1"/>
                </a:solidFill>
                <a:latin typeface="Arial" panose="020B0604020202020204" pitchFamily="34" charset="0"/>
              </a:defRPr>
            </a:lvl3pPr>
            <a:lvl4pPr marL="1617663" indent="-230188" defTabSz="912813">
              <a:spcBef>
                <a:spcPct val="30000"/>
              </a:spcBef>
              <a:defRPr sz="1200">
                <a:solidFill>
                  <a:schemeClr val="tx1"/>
                </a:solidFill>
                <a:latin typeface="Arial" panose="020B0604020202020204" pitchFamily="34" charset="0"/>
              </a:defRPr>
            </a:lvl4pPr>
            <a:lvl5pPr marL="2081213" indent="-230188" defTabSz="912813">
              <a:spcBef>
                <a:spcPct val="30000"/>
              </a:spcBef>
              <a:defRPr sz="1200">
                <a:solidFill>
                  <a:schemeClr val="tx1"/>
                </a:solidFill>
                <a:latin typeface="Arial" panose="020B0604020202020204" pitchFamily="34" charset="0"/>
              </a:defRPr>
            </a:lvl5pPr>
            <a:lvl6pPr marL="2538413" indent="-230188" defTabSz="912813" eaLnBrk="0" fontAlgn="base" hangingPunct="0">
              <a:spcBef>
                <a:spcPct val="30000"/>
              </a:spcBef>
              <a:spcAft>
                <a:spcPct val="0"/>
              </a:spcAft>
              <a:defRPr sz="1200">
                <a:solidFill>
                  <a:schemeClr val="tx1"/>
                </a:solidFill>
                <a:latin typeface="Arial" panose="020B0604020202020204" pitchFamily="34" charset="0"/>
              </a:defRPr>
            </a:lvl6pPr>
            <a:lvl7pPr marL="2995613" indent="-230188" defTabSz="912813" eaLnBrk="0" fontAlgn="base" hangingPunct="0">
              <a:spcBef>
                <a:spcPct val="30000"/>
              </a:spcBef>
              <a:spcAft>
                <a:spcPct val="0"/>
              </a:spcAft>
              <a:defRPr sz="1200">
                <a:solidFill>
                  <a:schemeClr val="tx1"/>
                </a:solidFill>
                <a:latin typeface="Arial" panose="020B0604020202020204" pitchFamily="34" charset="0"/>
              </a:defRPr>
            </a:lvl7pPr>
            <a:lvl8pPr marL="3452813" indent="-230188" defTabSz="912813" eaLnBrk="0" fontAlgn="base" hangingPunct="0">
              <a:spcBef>
                <a:spcPct val="30000"/>
              </a:spcBef>
              <a:spcAft>
                <a:spcPct val="0"/>
              </a:spcAft>
              <a:defRPr sz="1200">
                <a:solidFill>
                  <a:schemeClr val="tx1"/>
                </a:solidFill>
                <a:latin typeface="Arial" panose="020B0604020202020204" pitchFamily="34" charset="0"/>
              </a:defRPr>
            </a:lvl8pPr>
            <a:lvl9pPr marL="3910013" indent="-230188" defTabSz="9128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CC6CA2F-5E23-4712-8202-10B017285278}" type="slidenum">
              <a:rPr lang="en-US" altLang="en-US" smtClean="0"/>
              <a:pPr>
                <a:spcBef>
                  <a:spcPct val="0"/>
                </a:spcBef>
              </a:pPr>
              <a:t>4</a:t>
            </a:fld>
            <a:endParaRPr lang="en-US" altLang="en-US" smtClean="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en-GB" altLang="en-US" smtClean="0">
              <a:latin typeface="Arial" panose="020B0604020202020204" pitchFamily="34" charset="0"/>
            </a:endParaRPr>
          </a:p>
        </p:txBody>
      </p:sp>
    </p:spTree>
    <p:extLst>
      <p:ext uri="{BB962C8B-B14F-4D97-AF65-F5344CB8AC3E}">
        <p14:creationId xmlns:p14="http://schemas.microsoft.com/office/powerpoint/2010/main" val="3263850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defTabSz="912813">
              <a:spcBef>
                <a:spcPct val="30000"/>
              </a:spcBef>
              <a:defRPr sz="1200">
                <a:solidFill>
                  <a:schemeClr val="tx1"/>
                </a:solidFill>
                <a:latin typeface="Arial" panose="020B0604020202020204" pitchFamily="34" charset="0"/>
              </a:defRPr>
            </a:lvl1pPr>
            <a:lvl2pPr marL="750888" indent="-288925" defTabSz="912813">
              <a:spcBef>
                <a:spcPct val="30000"/>
              </a:spcBef>
              <a:defRPr sz="1200">
                <a:solidFill>
                  <a:schemeClr val="tx1"/>
                </a:solidFill>
                <a:latin typeface="Arial" panose="020B0604020202020204" pitchFamily="34" charset="0"/>
              </a:defRPr>
            </a:lvl2pPr>
            <a:lvl3pPr marL="1155700" indent="-230188" defTabSz="912813">
              <a:spcBef>
                <a:spcPct val="30000"/>
              </a:spcBef>
              <a:defRPr sz="1200">
                <a:solidFill>
                  <a:schemeClr val="tx1"/>
                </a:solidFill>
                <a:latin typeface="Arial" panose="020B0604020202020204" pitchFamily="34" charset="0"/>
              </a:defRPr>
            </a:lvl3pPr>
            <a:lvl4pPr marL="1617663" indent="-230188" defTabSz="912813">
              <a:spcBef>
                <a:spcPct val="30000"/>
              </a:spcBef>
              <a:defRPr sz="1200">
                <a:solidFill>
                  <a:schemeClr val="tx1"/>
                </a:solidFill>
                <a:latin typeface="Arial" panose="020B0604020202020204" pitchFamily="34" charset="0"/>
              </a:defRPr>
            </a:lvl4pPr>
            <a:lvl5pPr marL="2081213" indent="-230188" defTabSz="912813">
              <a:spcBef>
                <a:spcPct val="30000"/>
              </a:spcBef>
              <a:defRPr sz="1200">
                <a:solidFill>
                  <a:schemeClr val="tx1"/>
                </a:solidFill>
                <a:latin typeface="Arial" panose="020B0604020202020204" pitchFamily="34" charset="0"/>
              </a:defRPr>
            </a:lvl5pPr>
            <a:lvl6pPr marL="2538413" indent="-230188" defTabSz="912813" eaLnBrk="0" fontAlgn="base" hangingPunct="0">
              <a:spcBef>
                <a:spcPct val="30000"/>
              </a:spcBef>
              <a:spcAft>
                <a:spcPct val="0"/>
              </a:spcAft>
              <a:defRPr sz="1200">
                <a:solidFill>
                  <a:schemeClr val="tx1"/>
                </a:solidFill>
                <a:latin typeface="Arial" panose="020B0604020202020204" pitchFamily="34" charset="0"/>
              </a:defRPr>
            </a:lvl6pPr>
            <a:lvl7pPr marL="2995613" indent="-230188" defTabSz="912813" eaLnBrk="0" fontAlgn="base" hangingPunct="0">
              <a:spcBef>
                <a:spcPct val="30000"/>
              </a:spcBef>
              <a:spcAft>
                <a:spcPct val="0"/>
              </a:spcAft>
              <a:defRPr sz="1200">
                <a:solidFill>
                  <a:schemeClr val="tx1"/>
                </a:solidFill>
                <a:latin typeface="Arial" panose="020B0604020202020204" pitchFamily="34" charset="0"/>
              </a:defRPr>
            </a:lvl7pPr>
            <a:lvl8pPr marL="3452813" indent="-230188" defTabSz="912813" eaLnBrk="0" fontAlgn="base" hangingPunct="0">
              <a:spcBef>
                <a:spcPct val="30000"/>
              </a:spcBef>
              <a:spcAft>
                <a:spcPct val="0"/>
              </a:spcAft>
              <a:defRPr sz="1200">
                <a:solidFill>
                  <a:schemeClr val="tx1"/>
                </a:solidFill>
                <a:latin typeface="Arial" panose="020B0604020202020204" pitchFamily="34" charset="0"/>
              </a:defRPr>
            </a:lvl8pPr>
            <a:lvl9pPr marL="3910013" indent="-230188" defTabSz="9128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82A5886-52FE-45F1-A8FF-2CE71F72A939}" type="slidenum">
              <a:rPr lang="en-US" altLang="en-US" smtClean="0"/>
              <a:pPr>
                <a:spcBef>
                  <a:spcPct val="0"/>
                </a:spcBef>
              </a:pPr>
              <a:t>5</a:t>
            </a:fld>
            <a:endParaRPr lang="en-US" altLang="en-US"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xfrm>
            <a:off x="993775" y="3227388"/>
            <a:ext cx="7939088" cy="3060700"/>
          </a:xfrm>
          <a:noFill/>
        </p:spPr>
        <p:txBody>
          <a:bodyPr/>
          <a:lstStyle/>
          <a:p>
            <a:pPr eaLnBrk="1" hangingPunct="1"/>
            <a:endParaRPr lang="en-GB" altLang="en-US" smtClean="0">
              <a:latin typeface="Arial" panose="020B0604020202020204" pitchFamily="34" charset="0"/>
            </a:endParaRPr>
          </a:p>
        </p:txBody>
      </p:sp>
    </p:spTree>
    <p:extLst>
      <p:ext uri="{BB962C8B-B14F-4D97-AF65-F5344CB8AC3E}">
        <p14:creationId xmlns:p14="http://schemas.microsoft.com/office/powerpoint/2010/main" val="2165330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defTabSz="912813">
              <a:spcBef>
                <a:spcPct val="30000"/>
              </a:spcBef>
              <a:defRPr sz="1200">
                <a:solidFill>
                  <a:schemeClr val="tx1"/>
                </a:solidFill>
                <a:latin typeface="Arial" panose="020B0604020202020204" pitchFamily="34" charset="0"/>
              </a:defRPr>
            </a:lvl1pPr>
            <a:lvl2pPr marL="750888" indent="-288925" defTabSz="912813">
              <a:spcBef>
                <a:spcPct val="30000"/>
              </a:spcBef>
              <a:defRPr sz="1200">
                <a:solidFill>
                  <a:schemeClr val="tx1"/>
                </a:solidFill>
                <a:latin typeface="Arial" panose="020B0604020202020204" pitchFamily="34" charset="0"/>
              </a:defRPr>
            </a:lvl2pPr>
            <a:lvl3pPr marL="1155700" indent="-230188" defTabSz="912813">
              <a:spcBef>
                <a:spcPct val="30000"/>
              </a:spcBef>
              <a:defRPr sz="1200">
                <a:solidFill>
                  <a:schemeClr val="tx1"/>
                </a:solidFill>
                <a:latin typeface="Arial" panose="020B0604020202020204" pitchFamily="34" charset="0"/>
              </a:defRPr>
            </a:lvl3pPr>
            <a:lvl4pPr marL="1617663" indent="-230188" defTabSz="912813">
              <a:spcBef>
                <a:spcPct val="30000"/>
              </a:spcBef>
              <a:defRPr sz="1200">
                <a:solidFill>
                  <a:schemeClr val="tx1"/>
                </a:solidFill>
                <a:latin typeface="Arial" panose="020B0604020202020204" pitchFamily="34" charset="0"/>
              </a:defRPr>
            </a:lvl4pPr>
            <a:lvl5pPr marL="2081213" indent="-230188" defTabSz="912813">
              <a:spcBef>
                <a:spcPct val="30000"/>
              </a:spcBef>
              <a:defRPr sz="1200">
                <a:solidFill>
                  <a:schemeClr val="tx1"/>
                </a:solidFill>
                <a:latin typeface="Arial" panose="020B0604020202020204" pitchFamily="34" charset="0"/>
              </a:defRPr>
            </a:lvl5pPr>
            <a:lvl6pPr marL="2538413" indent="-230188" defTabSz="912813" eaLnBrk="0" fontAlgn="base" hangingPunct="0">
              <a:spcBef>
                <a:spcPct val="30000"/>
              </a:spcBef>
              <a:spcAft>
                <a:spcPct val="0"/>
              </a:spcAft>
              <a:defRPr sz="1200">
                <a:solidFill>
                  <a:schemeClr val="tx1"/>
                </a:solidFill>
                <a:latin typeface="Arial" panose="020B0604020202020204" pitchFamily="34" charset="0"/>
              </a:defRPr>
            </a:lvl6pPr>
            <a:lvl7pPr marL="2995613" indent="-230188" defTabSz="912813" eaLnBrk="0" fontAlgn="base" hangingPunct="0">
              <a:spcBef>
                <a:spcPct val="30000"/>
              </a:spcBef>
              <a:spcAft>
                <a:spcPct val="0"/>
              </a:spcAft>
              <a:defRPr sz="1200">
                <a:solidFill>
                  <a:schemeClr val="tx1"/>
                </a:solidFill>
                <a:latin typeface="Arial" panose="020B0604020202020204" pitchFamily="34" charset="0"/>
              </a:defRPr>
            </a:lvl7pPr>
            <a:lvl8pPr marL="3452813" indent="-230188" defTabSz="912813" eaLnBrk="0" fontAlgn="base" hangingPunct="0">
              <a:spcBef>
                <a:spcPct val="30000"/>
              </a:spcBef>
              <a:spcAft>
                <a:spcPct val="0"/>
              </a:spcAft>
              <a:defRPr sz="1200">
                <a:solidFill>
                  <a:schemeClr val="tx1"/>
                </a:solidFill>
                <a:latin typeface="Arial" panose="020B0604020202020204" pitchFamily="34" charset="0"/>
              </a:defRPr>
            </a:lvl8pPr>
            <a:lvl9pPr marL="3910013" indent="-230188" defTabSz="9128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BEE7135-E0C7-460B-B04C-05E713ACB8A1}" type="slidenum">
              <a:rPr lang="en-US" altLang="en-US" smtClean="0"/>
              <a:pPr>
                <a:spcBef>
                  <a:spcPct val="0"/>
                </a:spcBef>
              </a:pPr>
              <a:t>8</a:t>
            </a:fld>
            <a:endParaRPr lang="en-US" altLang="en-US"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en-GB" altLang="en-US" smtClean="0">
              <a:latin typeface="Arial" panose="020B0604020202020204" pitchFamily="34" charset="0"/>
            </a:endParaRPr>
          </a:p>
        </p:txBody>
      </p:sp>
    </p:spTree>
    <p:extLst>
      <p:ext uri="{BB962C8B-B14F-4D97-AF65-F5344CB8AC3E}">
        <p14:creationId xmlns:p14="http://schemas.microsoft.com/office/powerpoint/2010/main" val="3916622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12813">
              <a:spcBef>
                <a:spcPct val="30000"/>
              </a:spcBef>
              <a:defRPr sz="1200">
                <a:solidFill>
                  <a:schemeClr val="tx1"/>
                </a:solidFill>
                <a:latin typeface="Arial" panose="020B0604020202020204" pitchFamily="34" charset="0"/>
              </a:defRPr>
            </a:lvl1pPr>
            <a:lvl2pPr marL="750888" indent="-288925" defTabSz="912813">
              <a:spcBef>
                <a:spcPct val="30000"/>
              </a:spcBef>
              <a:defRPr sz="1200">
                <a:solidFill>
                  <a:schemeClr val="tx1"/>
                </a:solidFill>
                <a:latin typeface="Arial" panose="020B0604020202020204" pitchFamily="34" charset="0"/>
              </a:defRPr>
            </a:lvl2pPr>
            <a:lvl3pPr marL="1155700" indent="-230188" defTabSz="912813">
              <a:spcBef>
                <a:spcPct val="30000"/>
              </a:spcBef>
              <a:defRPr sz="1200">
                <a:solidFill>
                  <a:schemeClr val="tx1"/>
                </a:solidFill>
                <a:latin typeface="Arial" panose="020B0604020202020204" pitchFamily="34" charset="0"/>
              </a:defRPr>
            </a:lvl3pPr>
            <a:lvl4pPr marL="1617663" indent="-230188" defTabSz="912813">
              <a:spcBef>
                <a:spcPct val="30000"/>
              </a:spcBef>
              <a:defRPr sz="1200">
                <a:solidFill>
                  <a:schemeClr val="tx1"/>
                </a:solidFill>
                <a:latin typeface="Arial" panose="020B0604020202020204" pitchFamily="34" charset="0"/>
              </a:defRPr>
            </a:lvl4pPr>
            <a:lvl5pPr marL="2081213" indent="-230188" defTabSz="912813">
              <a:spcBef>
                <a:spcPct val="30000"/>
              </a:spcBef>
              <a:defRPr sz="1200">
                <a:solidFill>
                  <a:schemeClr val="tx1"/>
                </a:solidFill>
                <a:latin typeface="Arial" panose="020B0604020202020204" pitchFamily="34" charset="0"/>
              </a:defRPr>
            </a:lvl5pPr>
            <a:lvl6pPr marL="2538413" indent="-230188" defTabSz="912813" eaLnBrk="0" fontAlgn="base" hangingPunct="0">
              <a:spcBef>
                <a:spcPct val="30000"/>
              </a:spcBef>
              <a:spcAft>
                <a:spcPct val="0"/>
              </a:spcAft>
              <a:defRPr sz="1200">
                <a:solidFill>
                  <a:schemeClr val="tx1"/>
                </a:solidFill>
                <a:latin typeface="Arial" panose="020B0604020202020204" pitchFamily="34" charset="0"/>
              </a:defRPr>
            </a:lvl6pPr>
            <a:lvl7pPr marL="2995613" indent="-230188" defTabSz="912813" eaLnBrk="0" fontAlgn="base" hangingPunct="0">
              <a:spcBef>
                <a:spcPct val="30000"/>
              </a:spcBef>
              <a:spcAft>
                <a:spcPct val="0"/>
              </a:spcAft>
              <a:defRPr sz="1200">
                <a:solidFill>
                  <a:schemeClr val="tx1"/>
                </a:solidFill>
                <a:latin typeface="Arial" panose="020B0604020202020204" pitchFamily="34" charset="0"/>
              </a:defRPr>
            </a:lvl7pPr>
            <a:lvl8pPr marL="3452813" indent="-230188" defTabSz="912813" eaLnBrk="0" fontAlgn="base" hangingPunct="0">
              <a:spcBef>
                <a:spcPct val="30000"/>
              </a:spcBef>
              <a:spcAft>
                <a:spcPct val="0"/>
              </a:spcAft>
              <a:defRPr sz="1200">
                <a:solidFill>
                  <a:schemeClr val="tx1"/>
                </a:solidFill>
                <a:latin typeface="Arial" panose="020B0604020202020204" pitchFamily="34" charset="0"/>
              </a:defRPr>
            </a:lvl8pPr>
            <a:lvl9pPr marL="3910013" indent="-230188" defTabSz="9128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E4E3063-1B27-4BAD-BB5A-0DC96F759285}" type="slidenum">
              <a:rPr lang="en-US" altLang="en-US" smtClean="0"/>
              <a:pPr>
                <a:spcBef>
                  <a:spcPct val="0"/>
                </a:spcBef>
              </a:pPr>
              <a:t>9</a:t>
            </a:fld>
            <a:endParaRPr lang="en-US" altLang="en-US"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endParaRPr lang="en-GB" altLang="en-US" smtClean="0">
              <a:latin typeface="Arial" panose="020B0604020202020204" pitchFamily="34" charset="0"/>
            </a:endParaRPr>
          </a:p>
        </p:txBody>
      </p:sp>
    </p:spTree>
    <p:extLst>
      <p:ext uri="{BB962C8B-B14F-4D97-AF65-F5344CB8AC3E}">
        <p14:creationId xmlns:p14="http://schemas.microsoft.com/office/powerpoint/2010/main" val="2547991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defTabSz="912813">
              <a:spcBef>
                <a:spcPct val="30000"/>
              </a:spcBef>
              <a:defRPr sz="1200">
                <a:solidFill>
                  <a:schemeClr val="tx1"/>
                </a:solidFill>
                <a:latin typeface="Arial" panose="020B0604020202020204" pitchFamily="34" charset="0"/>
              </a:defRPr>
            </a:lvl1pPr>
            <a:lvl2pPr marL="750888" indent="-288925" defTabSz="912813">
              <a:spcBef>
                <a:spcPct val="30000"/>
              </a:spcBef>
              <a:defRPr sz="1200">
                <a:solidFill>
                  <a:schemeClr val="tx1"/>
                </a:solidFill>
                <a:latin typeface="Arial" panose="020B0604020202020204" pitchFamily="34" charset="0"/>
              </a:defRPr>
            </a:lvl2pPr>
            <a:lvl3pPr marL="1155700" indent="-230188" defTabSz="912813">
              <a:spcBef>
                <a:spcPct val="30000"/>
              </a:spcBef>
              <a:defRPr sz="1200">
                <a:solidFill>
                  <a:schemeClr val="tx1"/>
                </a:solidFill>
                <a:latin typeface="Arial" panose="020B0604020202020204" pitchFamily="34" charset="0"/>
              </a:defRPr>
            </a:lvl3pPr>
            <a:lvl4pPr marL="1617663" indent="-230188" defTabSz="912813">
              <a:spcBef>
                <a:spcPct val="30000"/>
              </a:spcBef>
              <a:defRPr sz="1200">
                <a:solidFill>
                  <a:schemeClr val="tx1"/>
                </a:solidFill>
                <a:latin typeface="Arial" panose="020B0604020202020204" pitchFamily="34" charset="0"/>
              </a:defRPr>
            </a:lvl4pPr>
            <a:lvl5pPr marL="2081213" indent="-230188" defTabSz="912813">
              <a:spcBef>
                <a:spcPct val="30000"/>
              </a:spcBef>
              <a:defRPr sz="1200">
                <a:solidFill>
                  <a:schemeClr val="tx1"/>
                </a:solidFill>
                <a:latin typeface="Arial" panose="020B0604020202020204" pitchFamily="34" charset="0"/>
              </a:defRPr>
            </a:lvl5pPr>
            <a:lvl6pPr marL="2538413" indent="-230188" defTabSz="912813" eaLnBrk="0" fontAlgn="base" hangingPunct="0">
              <a:spcBef>
                <a:spcPct val="30000"/>
              </a:spcBef>
              <a:spcAft>
                <a:spcPct val="0"/>
              </a:spcAft>
              <a:defRPr sz="1200">
                <a:solidFill>
                  <a:schemeClr val="tx1"/>
                </a:solidFill>
                <a:latin typeface="Arial" panose="020B0604020202020204" pitchFamily="34" charset="0"/>
              </a:defRPr>
            </a:lvl6pPr>
            <a:lvl7pPr marL="2995613" indent="-230188" defTabSz="912813" eaLnBrk="0" fontAlgn="base" hangingPunct="0">
              <a:spcBef>
                <a:spcPct val="30000"/>
              </a:spcBef>
              <a:spcAft>
                <a:spcPct val="0"/>
              </a:spcAft>
              <a:defRPr sz="1200">
                <a:solidFill>
                  <a:schemeClr val="tx1"/>
                </a:solidFill>
                <a:latin typeface="Arial" panose="020B0604020202020204" pitchFamily="34" charset="0"/>
              </a:defRPr>
            </a:lvl7pPr>
            <a:lvl8pPr marL="3452813" indent="-230188" defTabSz="912813" eaLnBrk="0" fontAlgn="base" hangingPunct="0">
              <a:spcBef>
                <a:spcPct val="30000"/>
              </a:spcBef>
              <a:spcAft>
                <a:spcPct val="0"/>
              </a:spcAft>
              <a:defRPr sz="1200">
                <a:solidFill>
                  <a:schemeClr val="tx1"/>
                </a:solidFill>
                <a:latin typeface="Arial" panose="020B0604020202020204" pitchFamily="34" charset="0"/>
              </a:defRPr>
            </a:lvl8pPr>
            <a:lvl9pPr marL="3910013" indent="-230188" defTabSz="9128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23790D7-650B-40E4-A189-7AC6A37168EC}" type="slidenum">
              <a:rPr lang="en-US" altLang="en-US" smtClean="0"/>
              <a:pPr>
                <a:spcBef>
                  <a:spcPct val="0"/>
                </a:spcBef>
              </a:pPr>
              <a:t>12</a:t>
            </a:fld>
            <a:endParaRPr lang="en-US" alt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endParaRPr lang="en-GB" altLang="en-US" smtClean="0">
              <a:latin typeface="Arial" panose="020B0604020202020204" pitchFamily="34" charset="0"/>
            </a:endParaRPr>
          </a:p>
        </p:txBody>
      </p:sp>
    </p:spTree>
    <p:extLst>
      <p:ext uri="{BB962C8B-B14F-4D97-AF65-F5344CB8AC3E}">
        <p14:creationId xmlns:p14="http://schemas.microsoft.com/office/powerpoint/2010/main" val="79011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defTabSz="912813">
              <a:spcBef>
                <a:spcPct val="30000"/>
              </a:spcBef>
              <a:defRPr sz="1200">
                <a:solidFill>
                  <a:schemeClr val="tx1"/>
                </a:solidFill>
                <a:latin typeface="Arial" panose="020B0604020202020204" pitchFamily="34" charset="0"/>
              </a:defRPr>
            </a:lvl1pPr>
            <a:lvl2pPr marL="750888" indent="-288925" defTabSz="912813">
              <a:spcBef>
                <a:spcPct val="30000"/>
              </a:spcBef>
              <a:defRPr sz="1200">
                <a:solidFill>
                  <a:schemeClr val="tx1"/>
                </a:solidFill>
                <a:latin typeface="Arial" panose="020B0604020202020204" pitchFamily="34" charset="0"/>
              </a:defRPr>
            </a:lvl2pPr>
            <a:lvl3pPr marL="1155700" indent="-230188" defTabSz="912813">
              <a:spcBef>
                <a:spcPct val="30000"/>
              </a:spcBef>
              <a:defRPr sz="1200">
                <a:solidFill>
                  <a:schemeClr val="tx1"/>
                </a:solidFill>
                <a:latin typeface="Arial" panose="020B0604020202020204" pitchFamily="34" charset="0"/>
              </a:defRPr>
            </a:lvl3pPr>
            <a:lvl4pPr marL="1617663" indent="-230188" defTabSz="912813">
              <a:spcBef>
                <a:spcPct val="30000"/>
              </a:spcBef>
              <a:defRPr sz="1200">
                <a:solidFill>
                  <a:schemeClr val="tx1"/>
                </a:solidFill>
                <a:latin typeface="Arial" panose="020B0604020202020204" pitchFamily="34" charset="0"/>
              </a:defRPr>
            </a:lvl4pPr>
            <a:lvl5pPr marL="2081213" indent="-230188" defTabSz="912813">
              <a:spcBef>
                <a:spcPct val="30000"/>
              </a:spcBef>
              <a:defRPr sz="1200">
                <a:solidFill>
                  <a:schemeClr val="tx1"/>
                </a:solidFill>
                <a:latin typeface="Arial" panose="020B0604020202020204" pitchFamily="34" charset="0"/>
              </a:defRPr>
            </a:lvl5pPr>
            <a:lvl6pPr marL="2538413" indent="-230188" defTabSz="912813" eaLnBrk="0" fontAlgn="base" hangingPunct="0">
              <a:spcBef>
                <a:spcPct val="30000"/>
              </a:spcBef>
              <a:spcAft>
                <a:spcPct val="0"/>
              </a:spcAft>
              <a:defRPr sz="1200">
                <a:solidFill>
                  <a:schemeClr val="tx1"/>
                </a:solidFill>
                <a:latin typeface="Arial" panose="020B0604020202020204" pitchFamily="34" charset="0"/>
              </a:defRPr>
            </a:lvl6pPr>
            <a:lvl7pPr marL="2995613" indent="-230188" defTabSz="912813" eaLnBrk="0" fontAlgn="base" hangingPunct="0">
              <a:spcBef>
                <a:spcPct val="30000"/>
              </a:spcBef>
              <a:spcAft>
                <a:spcPct val="0"/>
              </a:spcAft>
              <a:defRPr sz="1200">
                <a:solidFill>
                  <a:schemeClr val="tx1"/>
                </a:solidFill>
                <a:latin typeface="Arial" panose="020B0604020202020204" pitchFamily="34" charset="0"/>
              </a:defRPr>
            </a:lvl7pPr>
            <a:lvl8pPr marL="3452813" indent="-230188" defTabSz="912813" eaLnBrk="0" fontAlgn="base" hangingPunct="0">
              <a:spcBef>
                <a:spcPct val="30000"/>
              </a:spcBef>
              <a:spcAft>
                <a:spcPct val="0"/>
              </a:spcAft>
              <a:defRPr sz="1200">
                <a:solidFill>
                  <a:schemeClr val="tx1"/>
                </a:solidFill>
                <a:latin typeface="Arial" panose="020B0604020202020204" pitchFamily="34" charset="0"/>
              </a:defRPr>
            </a:lvl8pPr>
            <a:lvl9pPr marL="3910013" indent="-230188" defTabSz="9128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CDBB185-B52B-432E-A004-016C6DFF2FCA}" type="slidenum">
              <a:rPr lang="en-US" altLang="en-US" smtClean="0"/>
              <a:pPr>
                <a:spcBef>
                  <a:spcPct val="0"/>
                </a:spcBef>
              </a:pPr>
              <a:t>13</a:t>
            </a:fld>
            <a:endParaRPr lang="en-US" alt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1323975" y="3228975"/>
            <a:ext cx="7278688" cy="3059113"/>
          </a:xfrm>
          <a:noFill/>
        </p:spPr>
        <p:txBody>
          <a:bodyPr/>
          <a:lstStyle/>
          <a:p>
            <a:pPr eaLnBrk="1" hangingPunct="1"/>
            <a:r>
              <a:rPr lang="en-GB" altLang="en-US" smtClean="0">
                <a:latin typeface="Arial" panose="020B0604020202020204" pitchFamily="34" charset="0"/>
              </a:rPr>
              <a:t>If we imagine a man standing next to a speaker and measure sound arriving at both ears, the sound will be louder in the ear nearest the speaker, and the difference in loudness between the ears is called an ILD.</a:t>
            </a:r>
            <a:endParaRPr lang="en-US" altLang="en-US" smtClean="0">
              <a:latin typeface="Arial" panose="020B0604020202020204" pitchFamily="34" charset="0"/>
            </a:endParaRPr>
          </a:p>
        </p:txBody>
      </p:sp>
    </p:spTree>
    <p:extLst>
      <p:ext uri="{BB962C8B-B14F-4D97-AF65-F5344CB8AC3E}">
        <p14:creationId xmlns:p14="http://schemas.microsoft.com/office/powerpoint/2010/main" val="63800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defTabSz="912813">
              <a:spcBef>
                <a:spcPct val="30000"/>
              </a:spcBef>
              <a:defRPr sz="1200">
                <a:solidFill>
                  <a:schemeClr val="tx1"/>
                </a:solidFill>
                <a:latin typeface="Arial" panose="020B0604020202020204" pitchFamily="34" charset="0"/>
              </a:defRPr>
            </a:lvl1pPr>
            <a:lvl2pPr marL="750888" indent="-288925" defTabSz="912813">
              <a:spcBef>
                <a:spcPct val="30000"/>
              </a:spcBef>
              <a:defRPr sz="1200">
                <a:solidFill>
                  <a:schemeClr val="tx1"/>
                </a:solidFill>
                <a:latin typeface="Arial" panose="020B0604020202020204" pitchFamily="34" charset="0"/>
              </a:defRPr>
            </a:lvl2pPr>
            <a:lvl3pPr marL="1155700" indent="-230188" defTabSz="912813">
              <a:spcBef>
                <a:spcPct val="30000"/>
              </a:spcBef>
              <a:defRPr sz="1200">
                <a:solidFill>
                  <a:schemeClr val="tx1"/>
                </a:solidFill>
                <a:latin typeface="Arial" panose="020B0604020202020204" pitchFamily="34" charset="0"/>
              </a:defRPr>
            </a:lvl3pPr>
            <a:lvl4pPr marL="1617663" indent="-230188" defTabSz="912813">
              <a:spcBef>
                <a:spcPct val="30000"/>
              </a:spcBef>
              <a:defRPr sz="1200">
                <a:solidFill>
                  <a:schemeClr val="tx1"/>
                </a:solidFill>
                <a:latin typeface="Arial" panose="020B0604020202020204" pitchFamily="34" charset="0"/>
              </a:defRPr>
            </a:lvl4pPr>
            <a:lvl5pPr marL="2081213" indent="-230188" defTabSz="912813">
              <a:spcBef>
                <a:spcPct val="30000"/>
              </a:spcBef>
              <a:defRPr sz="1200">
                <a:solidFill>
                  <a:schemeClr val="tx1"/>
                </a:solidFill>
                <a:latin typeface="Arial" panose="020B0604020202020204" pitchFamily="34" charset="0"/>
              </a:defRPr>
            </a:lvl5pPr>
            <a:lvl6pPr marL="2538413" indent="-230188" defTabSz="912813" eaLnBrk="0" fontAlgn="base" hangingPunct="0">
              <a:spcBef>
                <a:spcPct val="30000"/>
              </a:spcBef>
              <a:spcAft>
                <a:spcPct val="0"/>
              </a:spcAft>
              <a:defRPr sz="1200">
                <a:solidFill>
                  <a:schemeClr val="tx1"/>
                </a:solidFill>
                <a:latin typeface="Arial" panose="020B0604020202020204" pitchFamily="34" charset="0"/>
              </a:defRPr>
            </a:lvl6pPr>
            <a:lvl7pPr marL="2995613" indent="-230188" defTabSz="912813" eaLnBrk="0" fontAlgn="base" hangingPunct="0">
              <a:spcBef>
                <a:spcPct val="30000"/>
              </a:spcBef>
              <a:spcAft>
                <a:spcPct val="0"/>
              </a:spcAft>
              <a:defRPr sz="1200">
                <a:solidFill>
                  <a:schemeClr val="tx1"/>
                </a:solidFill>
                <a:latin typeface="Arial" panose="020B0604020202020204" pitchFamily="34" charset="0"/>
              </a:defRPr>
            </a:lvl7pPr>
            <a:lvl8pPr marL="3452813" indent="-230188" defTabSz="912813" eaLnBrk="0" fontAlgn="base" hangingPunct="0">
              <a:spcBef>
                <a:spcPct val="30000"/>
              </a:spcBef>
              <a:spcAft>
                <a:spcPct val="0"/>
              </a:spcAft>
              <a:defRPr sz="1200">
                <a:solidFill>
                  <a:schemeClr val="tx1"/>
                </a:solidFill>
                <a:latin typeface="Arial" panose="020B0604020202020204" pitchFamily="34" charset="0"/>
              </a:defRPr>
            </a:lvl8pPr>
            <a:lvl9pPr marL="3910013" indent="-230188" defTabSz="9128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90E95C8-1DD4-43EF-84BD-80FEFBB2DB64}" type="slidenum">
              <a:rPr lang="en-US" altLang="en-US" smtClean="0"/>
              <a:pPr>
                <a:spcBef>
                  <a:spcPct val="0"/>
                </a:spcBef>
              </a:pPr>
              <a:t>17</a:t>
            </a:fld>
            <a:endParaRPr lang="en-US" altLang="en-US" smtClean="0"/>
          </a:p>
        </p:txBody>
      </p:sp>
      <p:sp>
        <p:nvSpPr>
          <p:cNvPr id="31747" name="Rectangle 2"/>
          <p:cNvSpPr>
            <a:spLocks noGrp="1" noRot="1" noChangeAspect="1" noChangeArrowheads="1" noTextEdit="1"/>
          </p:cNvSpPr>
          <p:nvPr>
            <p:ph type="sldImg"/>
          </p:nvPr>
        </p:nvSpPr>
        <p:spPr>
          <a:xfrm>
            <a:off x="3268663" y="509588"/>
            <a:ext cx="3398837" cy="2549525"/>
          </a:xfrm>
          <a:ln/>
        </p:spPr>
      </p:sp>
      <p:sp>
        <p:nvSpPr>
          <p:cNvPr id="31748" name="Rectangle 3"/>
          <p:cNvSpPr>
            <a:spLocks noGrp="1" noChangeArrowheads="1"/>
          </p:cNvSpPr>
          <p:nvPr>
            <p:ph type="body" idx="1"/>
          </p:nvPr>
        </p:nvSpPr>
        <p:spPr>
          <a:noFill/>
        </p:spPr>
        <p:txBody>
          <a:bodyPr/>
          <a:lstStyle/>
          <a:p>
            <a:pPr eaLnBrk="1" hangingPunct="1"/>
            <a:endParaRPr lang="en-GB" altLang="en-US" smtClean="0">
              <a:latin typeface="Arial" panose="020B0604020202020204" pitchFamily="34" charset="0"/>
            </a:endParaRPr>
          </a:p>
        </p:txBody>
      </p:sp>
    </p:spTree>
    <p:extLst>
      <p:ext uri="{BB962C8B-B14F-4D97-AF65-F5344CB8AC3E}">
        <p14:creationId xmlns:p14="http://schemas.microsoft.com/office/powerpoint/2010/main" val="2446015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45C0CB-8229-4FC2-A6F6-46FEC4A7E09A}" type="slidenum">
              <a:rPr lang="en-US" altLang="en-US"/>
              <a:pPr>
                <a:defRPr/>
              </a:pPr>
              <a:t>‹#›</a:t>
            </a:fld>
            <a:endParaRPr lang="en-US" altLang="en-US"/>
          </a:p>
        </p:txBody>
      </p:sp>
    </p:spTree>
    <p:extLst>
      <p:ext uri="{BB962C8B-B14F-4D97-AF65-F5344CB8AC3E}">
        <p14:creationId xmlns:p14="http://schemas.microsoft.com/office/powerpoint/2010/main" val="2732559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D6BD82-0162-4B05-B28D-E8698BCF2CDF}" type="slidenum">
              <a:rPr lang="en-US" altLang="en-US"/>
              <a:pPr>
                <a:defRPr/>
              </a:pPr>
              <a:t>‹#›</a:t>
            </a:fld>
            <a:endParaRPr lang="en-US" altLang="en-US"/>
          </a:p>
        </p:txBody>
      </p:sp>
    </p:spTree>
    <p:extLst>
      <p:ext uri="{BB962C8B-B14F-4D97-AF65-F5344CB8AC3E}">
        <p14:creationId xmlns:p14="http://schemas.microsoft.com/office/powerpoint/2010/main" val="349551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5DC13B-37B9-49A4-9D9C-79709B99FF9E}" type="slidenum">
              <a:rPr lang="en-US" altLang="en-US"/>
              <a:pPr>
                <a:defRPr/>
              </a:pPr>
              <a:t>‹#›</a:t>
            </a:fld>
            <a:endParaRPr lang="en-US" altLang="en-US"/>
          </a:p>
        </p:txBody>
      </p:sp>
    </p:spTree>
    <p:extLst>
      <p:ext uri="{BB962C8B-B14F-4D97-AF65-F5344CB8AC3E}">
        <p14:creationId xmlns:p14="http://schemas.microsoft.com/office/powerpoint/2010/main" val="1840266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p:cNvSpPr>
            <a:spLocks noGrp="1" noChangeArrowheads="1"/>
          </p:cNvSpPr>
          <p:nvPr>
            <p:ph type="sldNum" sz="quarter" idx="12"/>
          </p:nvPr>
        </p:nvSpPr>
        <p:spPr>
          <a:ln/>
        </p:spPr>
        <p:txBody>
          <a:bodyPr/>
          <a:lstStyle>
            <a:lvl1pPr>
              <a:defRPr/>
            </a:lvl1pPr>
          </a:lstStyle>
          <a:p>
            <a:pPr>
              <a:defRPr/>
            </a:pPr>
            <a:fld id="{D841A5EF-D6F2-4995-9EA8-5D7318B2120F}" type="slidenum">
              <a:rPr lang="en-GB" altLang="en-US"/>
              <a:pPr>
                <a:defRPr/>
              </a:pPr>
              <a:t>‹#›</a:t>
            </a:fld>
            <a:endParaRPr lang="en-GB" altLang="en-US"/>
          </a:p>
        </p:txBody>
      </p:sp>
    </p:spTree>
    <p:extLst>
      <p:ext uri="{BB962C8B-B14F-4D97-AF65-F5344CB8AC3E}">
        <p14:creationId xmlns:p14="http://schemas.microsoft.com/office/powerpoint/2010/main" val="3501979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6248400" cy="588963"/>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609600" y="1143000"/>
            <a:ext cx="8001000" cy="4953000"/>
          </a:xfrm>
        </p:spPr>
        <p:txBody>
          <a:bodyPr/>
          <a:lstStyle/>
          <a:p>
            <a:endParaRPr lang="en-GB"/>
          </a:p>
        </p:txBody>
      </p:sp>
      <p:sp>
        <p:nvSpPr>
          <p:cNvPr id="4" name="Date Placeholder 3"/>
          <p:cNvSpPr>
            <a:spLocks noGrp="1"/>
          </p:cNvSpPr>
          <p:nvPr>
            <p:ph type="dt" sz="half" idx="10"/>
          </p:nvPr>
        </p:nvSpPr>
        <p:spPr>
          <a:xfrm>
            <a:off x="665163" y="6367463"/>
            <a:ext cx="1905000" cy="457200"/>
          </a:xfrm>
        </p:spPr>
        <p:txBody>
          <a:bodyPr/>
          <a:lstStyle>
            <a:lvl1pPr>
              <a:defRPr/>
            </a:lvl1pPr>
          </a:lstStyle>
          <a:p>
            <a:endParaRPr lang="en-GB" altLang="en-US"/>
          </a:p>
        </p:txBody>
      </p:sp>
      <p:sp>
        <p:nvSpPr>
          <p:cNvPr id="5" name="Footer Placeholder 4"/>
          <p:cNvSpPr>
            <a:spLocks noGrp="1"/>
          </p:cNvSpPr>
          <p:nvPr>
            <p:ph type="ftr" sz="quarter" idx="11"/>
          </p:nvPr>
        </p:nvSpPr>
        <p:spPr>
          <a:xfrm>
            <a:off x="3103563" y="6367463"/>
            <a:ext cx="2895600" cy="457200"/>
          </a:xfrm>
        </p:spPr>
        <p:txBody>
          <a:bodyPr/>
          <a:lstStyle>
            <a:lvl1pPr>
              <a:defRPr/>
            </a:lvl1pPr>
          </a:lstStyle>
          <a:p>
            <a:endParaRPr lang="en-GB" altLang="en-US"/>
          </a:p>
        </p:txBody>
      </p:sp>
      <p:sp>
        <p:nvSpPr>
          <p:cNvPr id="6" name="Slide Number Placeholder 5"/>
          <p:cNvSpPr>
            <a:spLocks noGrp="1"/>
          </p:cNvSpPr>
          <p:nvPr>
            <p:ph type="sldNum" sz="quarter" idx="12"/>
          </p:nvPr>
        </p:nvSpPr>
        <p:spPr>
          <a:xfrm>
            <a:off x="6705600" y="6367463"/>
            <a:ext cx="1905000" cy="457200"/>
          </a:xfrm>
        </p:spPr>
        <p:txBody>
          <a:bodyPr/>
          <a:lstStyle>
            <a:lvl1pPr>
              <a:defRPr/>
            </a:lvl1pPr>
          </a:lstStyle>
          <a:p>
            <a:fld id="{88B479D0-0962-4A73-B663-7073DEEA36ED}" type="slidenum">
              <a:rPr lang="en-GB" altLang="en-US"/>
              <a:pPr/>
              <a:t>‹#›</a:t>
            </a:fld>
            <a:endParaRPr lang="en-GB" altLang="en-US"/>
          </a:p>
        </p:txBody>
      </p:sp>
    </p:spTree>
    <p:extLst>
      <p:ext uri="{BB962C8B-B14F-4D97-AF65-F5344CB8AC3E}">
        <p14:creationId xmlns:p14="http://schemas.microsoft.com/office/powerpoint/2010/main" val="2746253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918500 h 720"/>
                  <a:gd name="T4" fmla="*/ 152 w 1000"/>
                  <a:gd name="T5" fmla="*/ 2918500 h 720"/>
                  <a:gd name="T6" fmla="*/ 152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GB"/>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845 h 317"/>
                  <a:gd name="T4" fmla="*/ 624 w 624"/>
                  <a:gd name="T5" fmla="*/ 84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GB"/>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855 h 317"/>
                  <a:gd name="T4" fmla="*/ 624 w 624"/>
                  <a:gd name="T5" fmla="*/ 85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GB"/>
              </a:p>
            </p:txBody>
          </p:sp>
          <p:sp>
            <p:nvSpPr>
              <p:cNvPr id="11" name="Freeform 7"/>
              <p:cNvSpPr>
                <a:spLocks/>
              </p:cNvSpPr>
              <p:nvPr/>
            </p:nvSpPr>
            <p:spPr bwMode="ltGray">
              <a:xfrm rot="-5400000">
                <a:off x="-57" y="1752"/>
                <a:ext cx="624" cy="255"/>
              </a:xfrm>
              <a:custGeom>
                <a:avLst/>
                <a:gdLst>
                  <a:gd name="T0" fmla="*/ 0 w 624"/>
                  <a:gd name="T1" fmla="*/ 12 h 370"/>
                  <a:gd name="T2" fmla="*/ 0 w 624"/>
                  <a:gd name="T3" fmla="*/ 73 h 370"/>
                  <a:gd name="T4" fmla="*/ 624 w 624"/>
                  <a:gd name="T5" fmla="*/ 73 h 370"/>
                  <a:gd name="T6" fmla="*/ 624 w 624"/>
                  <a:gd name="T7" fmla="*/ 12 h 370"/>
                  <a:gd name="T8" fmla="*/ 384 w 624"/>
                  <a:gd name="T9" fmla="*/ 2 h 370"/>
                  <a:gd name="T10" fmla="*/ 0 w 624"/>
                  <a:gd name="T11" fmla="*/ 1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GB"/>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01 h 317"/>
                  <a:gd name="T4" fmla="*/ 624 w 624"/>
                  <a:gd name="T5" fmla="*/ 20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GB"/>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853 h 272"/>
                  <a:gd name="T4" fmla="*/ 240 w 624"/>
                  <a:gd name="T5" fmla="*/ 753 h 272"/>
                  <a:gd name="T6" fmla="*/ 624 w 624"/>
                  <a:gd name="T7" fmla="*/ 85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GB"/>
              </a:p>
            </p:txBody>
          </p:sp>
          <p:sp>
            <p:nvSpPr>
              <p:cNvPr id="14" name="Freeform 10"/>
              <p:cNvSpPr>
                <a:spLocks/>
              </p:cNvSpPr>
              <p:nvPr/>
            </p:nvSpPr>
            <p:spPr bwMode="ltGray">
              <a:xfrm rot="-5400000">
                <a:off x="156" y="1726"/>
                <a:ext cx="632" cy="315"/>
              </a:xfrm>
              <a:custGeom>
                <a:avLst/>
                <a:gdLst>
                  <a:gd name="T0" fmla="*/ 8 w 632"/>
                  <a:gd name="T1" fmla="*/ 26 h 362"/>
                  <a:gd name="T2" fmla="*/ 8 w 632"/>
                  <a:gd name="T3" fmla="*/ 182 h 362"/>
                  <a:gd name="T4" fmla="*/ 248 w 632"/>
                  <a:gd name="T5" fmla="*/ 182 h 362"/>
                  <a:gd name="T6" fmla="*/ 632 w 632"/>
                  <a:gd name="T7" fmla="*/ 182 h 362"/>
                  <a:gd name="T8" fmla="*/ 632 w 632"/>
                  <a:gd name="T9" fmla="*/ 26 h 362"/>
                  <a:gd name="T10" fmla="*/ 104 w 632"/>
                  <a:gd name="T11" fmla="*/ 26 h 362"/>
                  <a:gd name="T12" fmla="*/ 8 w 632"/>
                  <a:gd name="T13" fmla="*/ 26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GB"/>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845 h 317"/>
                  <a:gd name="T4" fmla="*/ 624 w 624"/>
                  <a:gd name="T5" fmla="*/ 84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GB"/>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855 h 317"/>
                  <a:gd name="T4" fmla="*/ 624 w 624"/>
                  <a:gd name="T5" fmla="*/ 85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GB"/>
              </a:p>
            </p:txBody>
          </p:sp>
          <p:sp>
            <p:nvSpPr>
              <p:cNvPr id="17" name="Freeform 13"/>
              <p:cNvSpPr>
                <a:spLocks/>
              </p:cNvSpPr>
              <p:nvPr/>
            </p:nvSpPr>
            <p:spPr bwMode="ltGray">
              <a:xfrm rot="-5400000">
                <a:off x="1830" y="1747"/>
                <a:ext cx="624" cy="255"/>
              </a:xfrm>
              <a:custGeom>
                <a:avLst/>
                <a:gdLst>
                  <a:gd name="T0" fmla="*/ 0 w 624"/>
                  <a:gd name="T1" fmla="*/ 12 h 370"/>
                  <a:gd name="T2" fmla="*/ 0 w 624"/>
                  <a:gd name="T3" fmla="*/ 73 h 370"/>
                  <a:gd name="T4" fmla="*/ 624 w 624"/>
                  <a:gd name="T5" fmla="*/ 73 h 370"/>
                  <a:gd name="T6" fmla="*/ 624 w 624"/>
                  <a:gd name="T7" fmla="*/ 12 h 370"/>
                  <a:gd name="T8" fmla="*/ 384 w 624"/>
                  <a:gd name="T9" fmla="*/ 2 h 370"/>
                  <a:gd name="T10" fmla="*/ 0 w 624"/>
                  <a:gd name="T11" fmla="*/ 1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GB"/>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01 h 317"/>
                  <a:gd name="T4" fmla="*/ 624 w 624"/>
                  <a:gd name="T5" fmla="*/ 20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GB"/>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844 h 272"/>
                  <a:gd name="T4" fmla="*/ 240 w 624"/>
                  <a:gd name="T5" fmla="*/ 745 h 272"/>
                  <a:gd name="T6" fmla="*/ 624 w 624"/>
                  <a:gd name="T7" fmla="*/ 844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GB"/>
              </a:p>
            </p:txBody>
          </p:sp>
          <p:sp>
            <p:nvSpPr>
              <p:cNvPr id="20" name="Freeform 16"/>
              <p:cNvSpPr>
                <a:spLocks/>
              </p:cNvSpPr>
              <p:nvPr/>
            </p:nvSpPr>
            <p:spPr bwMode="ltGray">
              <a:xfrm rot="-5400000">
                <a:off x="2043" y="1721"/>
                <a:ext cx="632" cy="316"/>
              </a:xfrm>
              <a:custGeom>
                <a:avLst/>
                <a:gdLst>
                  <a:gd name="T0" fmla="*/ 8 w 632"/>
                  <a:gd name="T1" fmla="*/ 26 h 362"/>
                  <a:gd name="T2" fmla="*/ 8 w 632"/>
                  <a:gd name="T3" fmla="*/ 184 h 362"/>
                  <a:gd name="T4" fmla="*/ 248 w 632"/>
                  <a:gd name="T5" fmla="*/ 184 h 362"/>
                  <a:gd name="T6" fmla="*/ 632 w 632"/>
                  <a:gd name="T7" fmla="*/ 184 h 362"/>
                  <a:gd name="T8" fmla="*/ 632 w 632"/>
                  <a:gd name="T9" fmla="*/ 26 h 362"/>
                  <a:gd name="T10" fmla="*/ 104 w 632"/>
                  <a:gd name="T11" fmla="*/ 26 h 362"/>
                  <a:gd name="T12" fmla="*/ 8 w 632"/>
                  <a:gd name="T13" fmla="*/ 26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GB"/>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845 h 317"/>
                  <a:gd name="T4" fmla="*/ 624 w 624"/>
                  <a:gd name="T5" fmla="*/ 84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GB"/>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855 h 317"/>
                  <a:gd name="T4" fmla="*/ 624 w 624"/>
                  <a:gd name="T5" fmla="*/ 85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GB"/>
              </a:p>
            </p:txBody>
          </p:sp>
          <p:sp>
            <p:nvSpPr>
              <p:cNvPr id="23" name="Freeform 19"/>
              <p:cNvSpPr>
                <a:spLocks/>
              </p:cNvSpPr>
              <p:nvPr/>
            </p:nvSpPr>
            <p:spPr bwMode="ltGray">
              <a:xfrm rot="-5400000">
                <a:off x="4584" y="1747"/>
                <a:ext cx="624" cy="255"/>
              </a:xfrm>
              <a:custGeom>
                <a:avLst/>
                <a:gdLst>
                  <a:gd name="T0" fmla="*/ 0 w 624"/>
                  <a:gd name="T1" fmla="*/ 12 h 370"/>
                  <a:gd name="T2" fmla="*/ 0 w 624"/>
                  <a:gd name="T3" fmla="*/ 73 h 370"/>
                  <a:gd name="T4" fmla="*/ 624 w 624"/>
                  <a:gd name="T5" fmla="*/ 73 h 370"/>
                  <a:gd name="T6" fmla="*/ 624 w 624"/>
                  <a:gd name="T7" fmla="*/ 12 h 370"/>
                  <a:gd name="T8" fmla="*/ 384 w 624"/>
                  <a:gd name="T9" fmla="*/ 2 h 370"/>
                  <a:gd name="T10" fmla="*/ 0 w 624"/>
                  <a:gd name="T11" fmla="*/ 12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GB"/>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GB"/>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844 h 272"/>
                  <a:gd name="T4" fmla="*/ 240 w 624"/>
                  <a:gd name="T5" fmla="*/ 745 h 272"/>
                  <a:gd name="T6" fmla="*/ 624 w 624"/>
                  <a:gd name="T7" fmla="*/ 844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GB"/>
              </a:p>
            </p:txBody>
          </p:sp>
          <p:sp>
            <p:nvSpPr>
              <p:cNvPr id="26" name="Freeform 22"/>
              <p:cNvSpPr>
                <a:spLocks/>
              </p:cNvSpPr>
              <p:nvPr/>
            </p:nvSpPr>
            <p:spPr bwMode="ltGray">
              <a:xfrm rot="-5400000">
                <a:off x="4797" y="1721"/>
                <a:ext cx="632" cy="316"/>
              </a:xfrm>
              <a:custGeom>
                <a:avLst/>
                <a:gdLst>
                  <a:gd name="T0" fmla="*/ 8 w 632"/>
                  <a:gd name="T1" fmla="*/ 26 h 362"/>
                  <a:gd name="T2" fmla="*/ 8 w 632"/>
                  <a:gd name="T3" fmla="*/ 184 h 362"/>
                  <a:gd name="T4" fmla="*/ 248 w 632"/>
                  <a:gd name="T5" fmla="*/ 184 h 362"/>
                  <a:gd name="T6" fmla="*/ 632 w 632"/>
                  <a:gd name="T7" fmla="*/ 184 h 362"/>
                  <a:gd name="T8" fmla="*/ 632 w 632"/>
                  <a:gd name="T9" fmla="*/ 26 h 362"/>
                  <a:gd name="T10" fmla="*/ 104 w 632"/>
                  <a:gd name="T11" fmla="*/ 26 h 362"/>
                  <a:gd name="T12" fmla="*/ 8 w 632"/>
                  <a:gd name="T13" fmla="*/ 26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GB"/>
              </a:p>
            </p:txBody>
          </p:sp>
        </p:grpSp>
        <p:sp>
          <p:nvSpPr>
            <p:cNvPr id="6" name="Freeform 23"/>
            <p:cNvSpPr>
              <a:spLocks/>
            </p:cNvSpPr>
            <p:nvPr/>
          </p:nvSpPr>
          <p:spPr bwMode="ltGray">
            <a:xfrm flipH="1">
              <a:off x="-2" y="1536"/>
              <a:ext cx="5762" cy="412"/>
            </a:xfrm>
            <a:custGeom>
              <a:avLst/>
              <a:gdLst>
                <a:gd name="T0" fmla="*/ 0 w 5762"/>
                <a:gd name="T1" fmla="*/ 258 h 385"/>
                <a:gd name="T2" fmla="*/ 5762 w 5762"/>
                <a:gd name="T3" fmla="*/ 246 h 385"/>
                <a:gd name="T4" fmla="*/ 5762 w 5762"/>
                <a:gd name="T5" fmla="*/ 4 h 385"/>
                <a:gd name="T6" fmla="*/ 0 w 5762"/>
                <a:gd name="T7" fmla="*/ 0 h 385"/>
                <a:gd name="T8" fmla="*/ 0 w 5762"/>
                <a:gd name="T9" fmla="*/ 258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grpSp>
      <p:sp>
        <p:nvSpPr>
          <p:cNvPr id="264217" name="Rectangle 25"/>
          <p:cNvSpPr>
            <a:spLocks noGrp="1" noChangeArrowheads="1"/>
          </p:cNvSpPr>
          <p:nvPr>
            <p:ph type="ctrTitle"/>
          </p:nvPr>
        </p:nvSpPr>
        <p:spPr>
          <a:xfrm>
            <a:off x="1173163" y="928688"/>
            <a:ext cx="7772400" cy="1555750"/>
          </a:xfrm>
        </p:spPr>
        <p:txBody>
          <a:bodyPr anchor="b">
            <a:spAutoFit/>
          </a:bodyPr>
          <a:lstStyle>
            <a:lvl1pPr>
              <a:defRPr sz="4800"/>
            </a:lvl1pPr>
          </a:lstStyle>
          <a:p>
            <a:pPr lvl="0"/>
            <a:r>
              <a:rPr lang="en-GB" noProof="0" smtClean="0"/>
              <a:t>Click to edit Master title style</a:t>
            </a:r>
          </a:p>
        </p:txBody>
      </p:sp>
      <p:sp>
        <p:nvSpPr>
          <p:cNvPr id="264218"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sz="4000"/>
            </a:lvl1pPr>
          </a:lstStyle>
          <a:p>
            <a:pPr lvl="0"/>
            <a:r>
              <a:rPr lang="en-GB"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GB"/>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GB"/>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99C4CCF6-6728-4229-A480-B563050ABACA}" type="slidenum">
              <a:rPr lang="en-GB" altLang="en-US"/>
              <a:pPr>
                <a:defRPr/>
              </a:pPr>
              <a:t>‹#›</a:t>
            </a:fld>
            <a:endParaRPr lang="en-GB" altLang="en-US"/>
          </a:p>
        </p:txBody>
      </p:sp>
    </p:spTree>
    <p:extLst>
      <p:ext uri="{BB962C8B-B14F-4D97-AF65-F5344CB8AC3E}">
        <p14:creationId xmlns:p14="http://schemas.microsoft.com/office/powerpoint/2010/main" val="3787502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6BC98ED-B99A-49CE-A3D2-95B3CCC03D02}" type="slidenum">
              <a:rPr lang="en-GB" altLang="en-US"/>
              <a:pPr>
                <a:defRPr/>
              </a:pPr>
              <a:t>‹#›</a:t>
            </a:fld>
            <a:endParaRPr lang="en-GB" altLang="en-US"/>
          </a:p>
        </p:txBody>
      </p:sp>
    </p:spTree>
    <p:extLst>
      <p:ext uri="{BB962C8B-B14F-4D97-AF65-F5344CB8AC3E}">
        <p14:creationId xmlns:p14="http://schemas.microsoft.com/office/powerpoint/2010/main" val="3394090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AEBDD98-3FF3-4BC3-A8A1-D5659E8D4086}" type="slidenum">
              <a:rPr lang="en-GB" altLang="en-US"/>
              <a:pPr>
                <a:defRPr/>
              </a:pPr>
              <a:t>‹#›</a:t>
            </a:fld>
            <a:endParaRPr lang="en-GB" altLang="en-US"/>
          </a:p>
        </p:txBody>
      </p:sp>
    </p:spTree>
    <p:extLst>
      <p:ext uri="{BB962C8B-B14F-4D97-AF65-F5344CB8AC3E}">
        <p14:creationId xmlns:p14="http://schemas.microsoft.com/office/powerpoint/2010/main" val="2902293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173163"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135563" y="11430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7CCB86F-EC07-4A3C-AC7A-8C26DD245E36}" type="slidenum">
              <a:rPr lang="en-GB" altLang="en-US"/>
              <a:pPr>
                <a:defRPr/>
              </a:pPr>
              <a:t>‹#›</a:t>
            </a:fld>
            <a:endParaRPr lang="en-GB" altLang="en-US"/>
          </a:p>
        </p:txBody>
      </p:sp>
    </p:spTree>
    <p:extLst>
      <p:ext uri="{BB962C8B-B14F-4D97-AF65-F5344CB8AC3E}">
        <p14:creationId xmlns:p14="http://schemas.microsoft.com/office/powerpoint/2010/main" val="2032755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2AA612D8-CB22-4BF5-BCDD-D65A34596947}" type="slidenum">
              <a:rPr lang="en-GB" altLang="en-US"/>
              <a:pPr>
                <a:defRPr/>
              </a:pPr>
              <a:t>‹#›</a:t>
            </a:fld>
            <a:endParaRPr lang="en-GB" altLang="en-US"/>
          </a:p>
        </p:txBody>
      </p:sp>
    </p:spTree>
    <p:extLst>
      <p:ext uri="{BB962C8B-B14F-4D97-AF65-F5344CB8AC3E}">
        <p14:creationId xmlns:p14="http://schemas.microsoft.com/office/powerpoint/2010/main" val="34268154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BC314222-CEBC-41F7-9CE8-AE784B80FFAF}" type="slidenum">
              <a:rPr lang="en-GB" altLang="en-US"/>
              <a:pPr>
                <a:defRPr/>
              </a:pPr>
              <a:t>‹#›</a:t>
            </a:fld>
            <a:endParaRPr lang="en-GB" altLang="en-US"/>
          </a:p>
        </p:txBody>
      </p:sp>
    </p:spTree>
    <p:extLst>
      <p:ext uri="{BB962C8B-B14F-4D97-AF65-F5344CB8AC3E}">
        <p14:creationId xmlns:p14="http://schemas.microsoft.com/office/powerpoint/2010/main" val="1083216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E88BC3-2F38-481E-B1AD-DDF586448050}" type="slidenum">
              <a:rPr lang="en-US" altLang="en-US"/>
              <a:pPr>
                <a:defRPr/>
              </a:pPr>
              <a:t>‹#›</a:t>
            </a:fld>
            <a:endParaRPr lang="en-US" altLang="en-US"/>
          </a:p>
        </p:txBody>
      </p:sp>
    </p:spTree>
    <p:extLst>
      <p:ext uri="{BB962C8B-B14F-4D97-AF65-F5344CB8AC3E}">
        <p14:creationId xmlns:p14="http://schemas.microsoft.com/office/powerpoint/2010/main" val="36221815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97F43D5-3133-4E03-8460-03F9145D0268}" type="slidenum">
              <a:rPr lang="en-GB" altLang="en-US"/>
              <a:pPr>
                <a:defRPr/>
              </a:pPr>
              <a:t>‹#›</a:t>
            </a:fld>
            <a:endParaRPr lang="en-GB" altLang="en-US"/>
          </a:p>
        </p:txBody>
      </p:sp>
    </p:spTree>
    <p:extLst>
      <p:ext uri="{BB962C8B-B14F-4D97-AF65-F5344CB8AC3E}">
        <p14:creationId xmlns:p14="http://schemas.microsoft.com/office/powerpoint/2010/main" val="3544042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D81C8616-866A-46DD-A9DA-C44BF12CB6E7}" type="slidenum">
              <a:rPr lang="en-GB" altLang="en-US"/>
              <a:pPr>
                <a:defRPr/>
              </a:pPr>
              <a:t>‹#›</a:t>
            </a:fld>
            <a:endParaRPr lang="en-GB" altLang="en-US"/>
          </a:p>
        </p:txBody>
      </p:sp>
    </p:spTree>
    <p:extLst>
      <p:ext uri="{BB962C8B-B14F-4D97-AF65-F5344CB8AC3E}">
        <p14:creationId xmlns:p14="http://schemas.microsoft.com/office/powerpoint/2010/main" val="3082513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D4F879D-05D1-4A92-86CA-EBB98AB003DC}" type="slidenum">
              <a:rPr lang="en-GB" altLang="en-US"/>
              <a:pPr>
                <a:defRPr/>
              </a:pPr>
              <a:t>‹#›</a:t>
            </a:fld>
            <a:endParaRPr lang="en-GB" altLang="en-US"/>
          </a:p>
        </p:txBody>
      </p:sp>
    </p:spTree>
    <p:extLst>
      <p:ext uri="{BB962C8B-B14F-4D97-AF65-F5344CB8AC3E}">
        <p14:creationId xmlns:p14="http://schemas.microsoft.com/office/powerpoint/2010/main" val="5912588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D20C15F-2C70-4F28-8FBA-C8A8FFF43148}" type="slidenum">
              <a:rPr lang="en-GB" altLang="en-US"/>
              <a:pPr>
                <a:defRPr/>
              </a:pPr>
              <a:t>‹#›</a:t>
            </a:fld>
            <a:endParaRPr lang="en-GB" altLang="en-US"/>
          </a:p>
        </p:txBody>
      </p:sp>
    </p:spTree>
    <p:extLst>
      <p:ext uri="{BB962C8B-B14F-4D97-AF65-F5344CB8AC3E}">
        <p14:creationId xmlns:p14="http://schemas.microsoft.com/office/powerpoint/2010/main" val="33553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1813" y="152400"/>
            <a:ext cx="2063750" cy="59436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152400"/>
            <a:ext cx="6043613"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458D761-C11B-4463-9EFF-78E70E5599C7}" type="slidenum">
              <a:rPr lang="en-GB" altLang="en-US"/>
              <a:pPr>
                <a:defRPr/>
              </a:pPr>
              <a:t>‹#›</a:t>
            </a:fld>
            <a:endParaRPr lang="en-GB" altLang="en-US"/>
          </a:p>
        </p:txBody>
      </p:sp>
    </p:spTree>
    <p:extLst>
      <p:ext uri="{BB962C8B-B14F-4D97-AF65-F5344CB8AC3E}">
        <p14:creationId xmlns:p14="http://schemas.microsoft.com/office/powerpoint/2010/main" val="1476487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D1446C-AB08-4247-8F58-EAFEB3B68851}" type="slidenum">
              <a:rPr lang="en-US" altLang="en-US"/>
              <a:pPr>
                <a:defRPr/>
              </a:pPr>
              <a:t>‹#›</a:t>
            </a:fld>
            <a:endParaRPr lang="en-US" altLang="en-US"/>
          </a:p>
        </p:txBody>
      </p:sp>
    </p:spTree>
    <p:extLst>
      <p:ext uri="{BB962C8B-B14F-4D97-AF65-F5344CB8AC3E}">
        <p14:creationId xmlns:p14="http://schemas.microsoft.com/office/powerpoint/2010/main" val="2467086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D0BA68-A829-4E81-8CB1-009243CF9A24}" type="slidenum">
              <a:rPr lang="en-US" altLang="en-US"/>
              <a:pPr>
                <a:defRPr/>
              </a:pPr>
              <a:t>‹#›</a:t>
            </a:fld>
            <a:endParaRPr lang="en-US" altLang="en-US"/>
          </a:p>
        </p:txBody>
      </p:sp>
    </p:spTree>
    <p:extLst>
      <p:ext uri="{BB962C8B-B14F-4D97-AF65-F5344CB8AC3E}">
        <p14:creationId xmlns:p14="http://schemas.microsoft.com/office/powerpoint/2010/main" val="2955264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FBBE10-7B6C-4ECA-9BF1-D09A2464F75B}" type="slidenum">
              <a:rPr lang="en-US" altLang="en-US"/>
              <a:pPr>
                <a:defRPr/>
              </a:pPr>
              <a:t>‹#›</a:t>
            </a:fld>
            <a:endParaRPr lang="en-US" altLang="en-US"/>
          </a:p>
        </p:txBody>
      </p:sp>
    </p:spTree>
    <p:extLst>
      <p:ext uri="{BB962C8B-B14F-4D97-AF65-F5344CB8AC3E}">
        <p14:creationId xmlns:p14="http://schemas.microsoft.com/office/powerpoint/2010/main" val="2939204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8280B42-9D13-4BF1-997C-9195BEC2FD5A}" type="slidenum">
              <a:rPr lang="en-US" altLang="en-US"/>
              <a:pPr>
                <a:defRPr/>
              </a:pPr>
              <a:t>‹#›</a:t>
            </a:fld>
            <a:endParaRPr lang="en-US" altLang="en-US"/>
          </a:p>
        </p:txBody>
      </p:sp>
    </p:spTree>
    <p:extLst>
      <p:ext uri="{BB962C8B-B14F-4D97-AF65-F5344CB8AC3E}">
        <p14:creationId xmlns:p14="http://schemas.microsoft.com/office/powerpoint/2010/main" val="3968884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2C59BA6-0018-4FDF-AE6B-71C055406026}" type="slidenum">
              <a:rPr lang="en-US" altLang="en-US"/>
              <a:pPr>
                <a:defRPr/>
              </a:pPr>
              <a:t>‹#›</a:t>
            </a:fld>
            <a:endParaRPr lang="en-US" altLang="en-US"/>
          </a:p>
        </p:txBody>
      </p:sp>
    </p:spTree>
    <p:extLst>
      <p:ext uri="{BB962C8B-B14F-4D97-AF65-F5344CB8AC3E}">
        <p14:creationId xmlns:p14="http://schemas.microsoft.com/office/powerpoint/2010/main" val="3332194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8DC62C-1EC5-486E-906F-0F3DDD9AD0DD}" type="slidenum">
              <a:rPr lang="en-US" altLang="en-US"/>
              <a:pPr>
                <a:defRPr/>
              </a:pPr>
              <a:t>‹#›</a:t>
            </a:fld>
            <a:endParaRPr lang="en-US" altLang="en-US"/>
          </a:p>
        </p:txBody>
      </p:sp>
    </p:spTree>
    <p:extLst>
      <p:ext uri="{BB962C8B-B14F-4D97-AF65-F5344CB8AC3E}">
        <p14:creationId xmlns:p14="http://schemas.microsoft.com/office/powerpoint/2010/main" val="3605552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92384E-D93B-44F8-98C4-74DCDE420BF3}" type="slidenum">
              <a:rPr lang="en-US" altLang="en-US"/>
              <a:pPr>
                <a:defRPr/>
              </a:pPr>
              <a:t>‹#›</a:t>
            </a:fld>
            <a:endParaRPr lang="en-US" altLang="en-US"/>
          </a:p>
        </p:txBody>
      </p:sp>
    </p:spTree>
    <p:extLst>
      <p:ext uri="{BB962C8B-B14F-4D97-AF65-F5344CB8AC3E}">
        <p14:creationId xmlns:p14="http://schemas.microsoft.com/office/powerpoint/2010/main" val="2033181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9B0AF56E-0014-47C6-87B5-03280A82739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64" r:id="rId12"/>
    <p:sldLayoutId id="214748376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152400"/>
            <a:ext cx="77724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2051" name="Rectangle 3"/>
          <p:cNvSpPr>
            <a:spLocks noGrp="1" noChangeArrowheads="1"/>
          </p:cNvSpPr>
          <p:nvPr>
            <p:ph type="body" idx="1"/>
          </p:nvPr>
        </p:nvSpPr>
        <p:spPr bwMode="auto">
          <a:xfrm>
            <a:off x="1173163" y="1143000"/>
            <a:ext cx="77724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263172" name="Rectangle 4"/>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b="0">
                <a:latin typeface="Arial" charset="0"/>
              </a:defRPr>
            </a:lvl1pPr>
          </a:lstStyle>
          <a:p>
            <a:pPr>
              <a:defRPr/>
            </a:pPr>
            <a:endParaRPr lang="en-GB"/>
          </a:p>
        </p:txBody>
      </p:sp>
      <p:sp>
        <p:nvSpPr>
          <p:cNvPr id="263173" name="Rectangle 5"/>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b="0">
                <a:latin typeface="Arial" charset="0"/>
              </a:defRPr>
            </a:lvl1pPr>
          </a:lstStyle>
          <a:p>
            <a:pPr>
              <a:defRPr/>
            </a:pPr>
            <a:endParaRPr lang="en-GB"/>
          </a:p>
        </p:txBody>
      </p:sp>
      <p:sp>
        <p:nvSpPr>
          <p:cNvPr id="263174" name="Rectangle 6"/>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b="0"/>
            </a:lvl1pPr>
          </a:lstStyle>
          <a:p>
            <a:pPr>
              <a:defRPr/>
            </a:pPr>
            <a:fld id="{A795CFD4-1947-4428-B47D-6B6F26D614F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763"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Tahoma" pitchFamily="34" charset="0"/>
        </a:defRPr>
      </a:lvl2pPr>
      <a:lvl3pPr algn="ctr" rtl="0" eaLnBrk="0" fontAlgn="base" hangingPunct="0">
        <a:spcBef>
          <a:spcPct val="0"/>
        </a:spcBef>
        <a:spcAft>
          <a:spcPct val="0"/>
        </a:spcAft>
        <a:defRPr sz="2800" b="1">
          <a:solidFill>
            <a:schemeClr val="tx2"/>
          </a:solidFill>
          <a:latin typeface="Tahoma" pitchFamily="34" charset="0"/>
        </a:defRPr>
      </a:lvl3pPr>
      <a:lvl4pPr algn="ctr" rtl="0" eaLnBrk="0" fontAlgn="base" hangingPunct="0">
        <a:spcBef>
          <a:spcPct val="0"/>
        </a:spcBef>
        <a:spcAft>
          <a:spcPct val="0"/>
        </a:spcAft>
        <a:defRPr sz="2800" b="1">
          <a:solidFill>
            <a:schemeClr val="tx2"/>
          </a:solidFill>
          <a:latin typeface="Tahoma" pitchFamily="34" charset="0"/>
        </a:defRPr>
      </a:lvl4pPr>
      <a:lvl5pPr algn="ctr" rtl="0" eaLnBrk="0" fontAlgn="base" hangingPunct="0">
        <a:spcBef>
          <a:spcPct val="0"/>
        </a:spcBef>
        <a:spcAft>
          <a:spcPct val="0"/>
        </a:spcAft>
        <a:defRPr sz="2800" b="1">
          <a:solidFill>
            <a:schemeClr val="tx2"/>
          </a:solidFill>
          <a:latin typeface="Tahoma" pitchFamily="34" charset="0"/>
        </a:defRPr>
      </a:lvl5pPr>
      <a:lvl6pPr marL="457200" algn="ctr" rtl="0" fontAlgn="base">
        <a:spcBef>
          <a:spcPct val="0"/>
        </a:spcBef>
        <a:spcAft>
          <a:spcPct val="0"/>
        </a:spcAft>
        <a:defRPr sz="2800" b="1">
          <a:solidFill>
            <a:schemeClr val="tx2"/>
          </a:solidFill>
          <a:latin typeface="Tahoma" pitchFamily="34" charset="0"/>
        </a:defRPr>
      </a:lvl6pPr>
      <a:lvl7pPr marL="914400" algn="ctr" rtl="0" fontAlgn="base">
        <a:spcBef>
          <a:spcPct val="0"/>
        </a:spcBef>
        <a:spcAft>
          <a:spcPct val="0"/>
        </a:spcAft>
        <a:defRPr sz="2800" b="1">
          <a:solidFill>
            <a:schemeClr val="tx2"/>
          </a:solidFill>
          <a:latin typeface="Tahoma" pitchFamily="34" charset="0"/>
        </a:defRPr>
      </a:lvl7pPr>
      <a:lvl8pPr marL="1371600" algn="ctr" rtl="0" fontAlgn="base">
        <a:spcBef>
          <a:spcPct val="0"/>
        </a:spcBef>
        <a:spcAft>
          <a:spcPct val="0"/>
        </a:spcAft>
        <a:defRPr sz="2800" b="1">
          <a:solidFill>
            <a:schemeClr val="tx2"/>
          </a:solidFill>
          <a:latin typeface="Tahoma" pitchFamily="34" charset="0"/>
        </a:defRPr>
      </a:lvl8pPr>
      <a:lvl9pPr marL="1828800" algn="ctr" rtl="0" fontAlgn="base">
        <a:spcBef>
          <a:spcPct val="0"/>
        </a:spcBef>
        <a:spcAft>
          <a:spcPct val="0"/>
        </a:spcAft>
        <a:defRPr sz="2800" b="1">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accent1"/>
        </a:buClr>
        <a:buSzPct val="8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an.schnupp@dpag.ox.ac.uk"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gif"/><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4.png"/><Relationship Id="rId4"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40.png"/><Relationship Id="rId4" Type="http://schemas.openxmlformats.org/officeDocument/2006/relationships/oleObject" Target="../embeddings/oleObject6.bin"/></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42.wmf"/></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image" Target="../media/image63.png"/><Relationship Id="rId7" Type="http://schemas.openxmlformats.org/officeDocument/2006/relationships/image" Target="../media/image67.wmf"/><Relationship Id="rId2" Type="http://schemas.openxmlformats.org/officeDocument/2006/relationships/image" Target="../media/image62.png"/><Relationship Id="rId1" Type="http://schemas.openxmlformats.org/officeDocument/2006/relationships/slideLayout" Target="../slideLayouts/slideLayout13.xml"/><Relationship Id="rId6" Type="http://schemas.openxmlformats.org/officeDocument/2006/relationships/image" Target="../media/image66.wmf"/><Relationship Id="rId5" Type="http://schemas.openxmlformats.org/officeDocument/2006/relationships/image" Target="../media/image65.png"/><Relationship Id="rId4" Type="http://schemas.openxmlformats.org/officeDocument/2006/relationships/image" Target="../media/image64.wmf"/></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notesSlide" Target="../notesSlides/notesSlide5.xml"/><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3.jpeg"/><Relationship Id="rId5" Type="http://schemas.openxmlformats.org/officeDocument/2006/relationships/image" Target="../media/image11.emf"/><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a:xfrm>
            <a:off x="-202141" y="1198796"/>
            <a:ext cx="7989048" cy="1407965"/>
          </a:xfrm>
          <a:noFill/>
          <a:extLst>
            <a:ext uri="{91240B29-F687-4F45-9708-019B960494DF}">
              <a14:hiddenLine xmlns:a14="http://schemas.microsoft.com/office/drawing/2010/main" w="9525">
                <a:solidFill>
                  <a:srgbClr val="000000"/>
                </a:solidFill>
                <a:round/>
                <a:headEnd/>
                <a:tailEnd/>
              </a14:hiddenLine>
            </a:ext>
          </a:extLst>
        </p:spPr>
        <p:txBody>
          <a:bodyPr vert="horz" wrap="square" lIns="89990" tIns="46795" rIns="89990" bIns="46795" numCol="1" anchor="b" anchorCtr="1" compatLnSpc="1">
            <a:prstTxWarp prst="textNoShape">
              <a:avLst/>
            </a:prstTxWarp>
          </a:bodyPr>
          <a:lstStyle/>
          <a:p>
            <a:pPr>
              <a:lnSpc>
                <a:spcPct val="93000"/>
              </a:lnSpc>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4898" dirty="0" smtClean="0"/>
              <a:t>Spatial Hearing</a:t>
            </a:r>
            <a:endParaRPr lang="en-GB" sz="4898" dirty="0"/>
          </a:p>
        </p:txBody>
      </p:sp>
      <p:sp>
        <p:nvSpPr>
          <p:cNvPr id="4099" name="Rectangle 2"/>
          <p:cNvSpPr>
            <a:spLocks noGrp="1" noChangeArrowheads="1"/>
          </p:cNvSpPr>
          <p:nvPr>
            <p:ph type="subTitle" idx="4294967295"/>
          </p:nvPr>
        </p:nvSpPr>
        <p:spPr>
          <a:xfrm>
            <a:off x="203594" y="3709959"/>
            <a:ext cx="5615985" cy="2671482"/>
          </a:xfrm>
          <a:extLst>
            <a:ext uri="{91240B29-F687-4F45-9708-019B960494DF}">
              <a14:hiddenLine xmlns:a14="http://schemas.microsoft.com/office/drawing/2010/main" w="9525">
                <a:solidFill>
                  <a:srgbClr val="000000"/>
                </a:solidFill>
                <a:round/>
                <a:headEnd/>
                <a:tailEnd/>
              </a14:hiddenLine>
            </a:ext>
          </a:extLst>
        </p:spPr>
        <p:txBody>
          <a:bodyPr vert="horz" wrap="square" lIns="89990" tIns="46795" rIns="89990" bIns="46795" numCol="1" anchor="t" anchorCtr="1" compatLnSpc="1">
            <a:prstTxWarp prst="textNoShape">
              <a:avLst/>
            </a:prstTxWarp>
          </a:bodyPr>
          <a:lstStyle/>
          <a:p>
            <a:pPr marL="0" indent="0" algn="r" hangingPunct="1">
              <a:lnSpc>
                <a:spcPct val="80000"/>
              </a:lnSpc>
              <a:spcBef>
                <a:spcPts val="600"/>
              </a:spcBef>
              <a:buNone/>
              <a:tabLst>
                <a:tab pos="0" algn="l"/>
                <a:tab pos="914305" algn="l"/>
                <a:tab pos="1828610" algn="l"/>
                <a:tab pos="2742915" algn="l"/>
                <a:tab pos="3657220" algn="l"/>
                <a:tab pos="4571526" algn="l"/>
                <a:tab pos="5485831" algn="l"/>
                <a:tab pos="6400137" algn="l"/>
                <a:tab pos="7314442" algn="l"/>
                <a:tab pos="8228747" algn="l"/>
                <a:tab pos="9143052" algn="l"/>
                <a:tab pos="10057357" algn="l"/>
              </a:tabLst>
            </a:pPr>
            <a:r>
              <a:rPr lang="en-GB" altLang="en-US" sz="2400" dirty="0"/>
              <a:t>Auditory Neuroscience </a:t>
            </a:r>
            <a:r>
              <a:rPr lang="en-GB" altLang="en-US" sz="2400" dirty="0" smtClean="0"/>
              <a:t>4</a:t>
            </a:r>
            <a:endParaRPr lang="en-GB" altLang="en-US" sz="2400" dirty="0"/>
          </a:p>
          <a:p>
            <a:pPr marL="0" indent="0" algn="r" hangingPunct="1">
              <a:lnSpc>
                <a:spcPct val="80000"/>
              </a:lnSpc>
              <a:buNone/>
              <a:tabLst>
                <a:tab pos="0" algn="l"/>
                <a:tab pos="914305" algn="l"/>
                <a:tab pos="1828610" algn="l"/>
                <a:tab pos="2742915" algn="l"/>
                <a:tab pos="3657220" algn="l"/>
                <a:tab pos="4571526" algn="l"/>
                <a:tab pos="5485831" algn="l"/>
                <a:tab pos="6400137" algn="l"/>
                <a:tab pos="7314442" algn="l"/>
                <a:tab pos="8228747" algn="l"/>
                <a:tab pos="9143052" algn="l"/>
                <a:tab pos="10057357" algn="l"/>
              </a:tabLst>
            </a:pPr>
            <a:endParaRPr lang="en-US" altLang="en-US" dirty="0" smtClean="0"/>
          </a:p>
          <a:p>
            <a:pPr marL="0" indent="0" algn="r" hangingPunct="1">
              <a:lnSpc>
                <a:spcPct val="80000"/>
              </a:lnSpc>
              <a:buNone/>
              <a:tabLst>
                <a:tab pos="0" algn="l"/>
                <a:tab pos="914305" algn="l"/>
                <a:tab pos="1828610" algn="l"/>
                <a:tab pos="2742915" algn="l"/>
                <a:tab pos="3657220" algn="l"/>
                <a:tab pos="4571526" algn="l"/>
                <a:tab pos="5485831" algn="l"/>
                <a:tab pos="6400137" algn="l"/>
                <a:tab pos="7314442" algn="l"/>
                <a:tab pos="8228747" algn="l"/>
                <a:tab pos="9143052" algn="l"/>
                <a:tab pos="10057357" algn="l"/>
              </a:tabLst>
            </a:pPr>
            <a:r>
              <a:rPr lang="en-US" altLang="en-US" dirty="0" smtClean="0"/>
              <a:t>Prof. Jan Schnupp</a:t>
            </a:r>
          </a:p>
          <a:p>
            <a:pPr marL="0" indent="0" algn="r" hangingPunct="1">
              <a:lnSpc>
                <a:spcPct val="80000"/>
              </a:lnSpc>
              <a:buNone/>
              <a:tabLst>
                <a:tab pos="0" algn="l"/>
                <a:tab pos="914305" algn="l"/>
                <a:tab pos="1828610" algn="l"/>
                <a:tab pos="2742915" algn="l"/>
                <a:tab pos="3657220" algn="l"/>
                <a:tab pos="4571526" algn="l"/>
                <a:tab pos="5485831" algn="l"/>
                <a:tab pos="6400137" algn="l"/>
                <a:tab pos="7314442" algn="l"/>
                <a:tab pos="8228747" algn="l"/>
                <a:tab pos="9143052" algn="l"/>
                <a:tab pos="10057357" algn="l"/>
              </a:tabLst>
            </a:pPr>
            <a:r>
              <a:rPr lang="en-US" altLang="en-US" dirty="0" smtClean="0">
                <a:solidFill>
                  <a:srgbClr val="009999"/>
                </a:solidFill>
                <a:hlinkClick r:id="rId3"/>
              </a:rPr>
              <a:t>wschnupp@cityu.edu.hk</a:t>
            </a:r>
            <a:endParaRPr lang="en-US" altLang="en-US" sz="2200" dirty="0"/>
          </a:p>
          <a:p>
            <a:pPr marL="0" indent="0" algn="r" hangingPunct="1">
              <a:lnSpc>
                <a:spcPct val="80000"/>
              </a:lnSpc>
              <a:spcBef>
                <a:spcPts val="600"/>
              </a:spcBef>
              <a:buNone/>
              <a:tabLst>
                <a:tab pos="0" algn="l"/>
                <a:tab pos="914305" algn="l"/>
                <a:tab pos="1828610" algn="l"/>
                <a:tab pos="2742915" algn="l"/>
                <a:tab pos="3657220" algn="l"/>
                <a:tab pos="4571526" algn="l"/>
                <a:tab pos="5485831" algn="l"/>
                <a:tab pos="6400137" algn="l"/>
                <a:tab pos="7314442" algn="l"/>
                <a:tab pos="8228747" algn="l"/>
                <a:tab pos="9143052" algn="l"/>
                <a:tab pos="10057357" algn="l"/>
              </a:tabLst>
            </a:pPr>
            <a:r>
              <a:rPr lang="en-US" altLang="en-US" sz="2200" dirty="0"/>
              <a:t>http://auditoryneuroscience.com</a:t>
            </a:r>
          </a:p>
        </p:txBody>
      </p:sp>
      <p:pic>
        <p:nvPicPr>
          <p:cNvPr id="41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2748" y="4590364"/>
            <a:ext cx="2732383" cy="14662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492987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152400" y="533400"/>
            <a:ext cx="8092008" cy="588963"/>
          </a:xfrm>
          <a:ln/>
        </p:spPr>
        <p:txBody>
          <a:bodyPr/>
          <a:lstStyle/>
          <a:p>
            <a:r>
              <a:rPr lang="en-US" altLang="en-US" dirty="0" err="1"/>
              <a:t>Interaural</a:t>
            </a:r>
            <a:r>
              <a:rPr lang="en-US" altLang="en-US" dirty="0"/>
              <a:t> Level Cues (ILDs)</a:t>
            </a:r>
            <a:endParaRPr lang="en-GB" altLang="en-US" dirty="0"/>
          </a:p>
        </p:txBody>
      </p:sp>
      <p:sp>
        <p:nvSpPr>
          <p:cNvPr id="108547" name="Rectangle 3"/>
          <p:cNvSpPr>
            <a:spLocks noGrp="1" noChangeArrowheads="1"/>
          </p:cNvSpPr>
          <p:nvPr>
            <p:ph type="body" idx="1"/>
          </p:nvPr>
        </p:nvSpPr>
        <p:spPr>
          <a:xfrm>
            <a:off x="609600" y="5105400"/>
            <a:ext cx="8001000" cy="990600"/>
          </a:xfrm>
          <a:ln/>
        </p:spPr>
        <p:txBody>
          <a:bodyPr/>
          <a:lstStyle/>
          <a:p>
            <a:pPr marL="0" indent="0">
              <a:buFontTx/>
              <a:buNone/>
            </a:pPr>
            <a:r>
              <a:rPr lang="en-US" altLang="en-US" sz="1800"/>
              <a:t>Unlike ITDs, ILDs are highly frequency dependent. At higher sound frequencies ILDs tend to become larger, more complex, and hence potentially more informative.</a:t>
            </a:r>
            <a:endParaRPr lang="en-GB" altLang="en-US" sz="1800"/>
          </a:p>
        </p:txBody>
      </p:sp>
      <p:sp>
        <p:nvSpPr>
          <p:cNvPr id="108549" name="Rectangle 5"/>
          <p:cNvSpPr>
            <a:spLocks noChangeArrowheads="1"/>
          </p:cNvSpPr>
          <p:nvPr/>
        </p:nvSpPr>
        <p:spPr bwMode="auto">
          <a:xfrm>
            <a:off x="1952625" y="1814513"/>
            <a:ext cx="9144000" cy="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endParaRPr lang="en-GB"/>
          </a:p>
        </p:txBody>
      </p:sp>
      <p:pic>
        <p:nvPicPr>
          <p:cNvPr id="108548" name="Picture 4"/>
          <p:cNvPicPr>
            <a:picLocks noChangeAspect="1" noChangeArrowheads="1"/>
          </p:cNvPicPr>
          <p:nvPr/>
        </p:nvPicPr>
        <p:blipFill>
          <a:blip r:embed="rId2">
            <a:extLst>
              <a:ext uri="{28A0092B-C50C-407E-A947-70E740481C1C}">
                <a14:useLocalDpi xmlns:a14="http://schemas.microsoft.com/office/drawing/2010/main" val="0"/>
              </a:ext>
            </a:extLst>
          </a:blip>
          <a:srcRect l="9209" t="9467" r="7828" b="6763"/>
          <a:stretch>
            <a:fillRect/>
          </a:stretch>
        </p:blipFill>
        <p:spPr bwMode="auto">
          <a:xfrm>
            <a:off x="152400" y="1295400"/>
            <a:ext cx="4346575" cy="2987675"/>
          </a:xfrm>
          <a:prstGeom prst="rect">
            <a:avLst/>
          </a:prstGeom>
          <a:noFill/>
          <a:ln w="9525">
            <a:solidFill>
              <a:schemeClr val="tx1"/>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108551" name="Rectangle 7"/>
          <p:cNvSpPr>
            <a:spLocks noChangeArrowheads="1"/>
          </p:cNvSpPr>
          <p:nvPr/>
        </p:nvSpPr>
        <p:spPr bwMode="auto">
          <a:xfrm>
            <a:off x="1952625" y="1814513"/>
            <a:ext cx="9144000" cy="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endParaRPr lang="en-GB"/>
          </a:p>
        </p:txBody>
      </p:sp>
      <p:pic>
        <p:nvPicPr>
          <p:cNvPr id="108550" name="Picture 6"/>
          <p:cNvPicPr>
            <a:picLocks noChangeAspect="1" noChangeArrowheads="1"/>
          </p:cNvPicPr>
          <p:nvPr/>
        </p:nvPicPr>
        <p:blipFill>
          <a:blip r:embed="rId3">
            <a:extLst>
              <a:ext uri="{28A0092B-C50C-407E-A947-70E740481C1C}">
                <a14:useLocalDpi xmlns:a14="http://schemas.microsoft.com/office/drawing/2010/main" val="0"/>
              </a:ext>
            </a:extLst>
          </a:blip>
          <a:srcRect l="9209" t="9467" r="4604" b="3381"/>
          <a:stretch>
            <a:fillRect/>
          </a:stretch>
        </p:blipFill>
        <p:spPr bwMode="auto">
          <a:xfrm>
            <a:off x="4572000" y="1676400"/>
            <a:ext cx="4449763" cy="3062288"/>
          </a:xfrm>
          <a:prstGeom prst="rect">
            <a:avLst/>
          </a:prstGeom>
          <a:noFill/>
          <a:ln w="9525">
            <a:solidFill>
              <a:schemeClr val="tx1"/>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108552" name="Text Box 8"/>
          <p:cNvSpPr txBox="1">
            <a:spLocks noChangeArrowheads="1"/>
          </p:cNvSpPr>
          <p:nvPr/>
        </p:nvSpPr>
        <p:spPr bwMode="auto">
          <a:xfrm>
            <a:off x="1066800" y="3941763"/>
            <a:ext cx="2759075" cy="3397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buFontTx/>
              <a:buNone/>
            </a:pPr>
            <a:r>
              <a:rPr lang="en-US" altLang="en-US" sz="1800"/>
              <a:t>ILD at 700 Hz</a:t>
            </a:r>
            <a:endParaRPr lang="en-GB" altLang="en-US" sz="1800"/>
          </a:p>
        </p:txBody>
      </p:sp>
      <p:sp>
        <p:nvSpPr>
          <p:cNvPr id="108553" name="Text Box 9"/>
          <p:cNvSpPr txBox="1">
            <a:spLocks noChangeArrowheads="1"/>
          </p:cNvSpPr>
          <p:nvPr/>
        </p:nvSpPr>
        <p:spPr bwMode="auto">
          <a:xfrm>
            <a:off x="5410200" y="4289425"/>
            <a:ext cx="2759075" cy="3397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buFontTx/>
              <a:buNone/>
            </a:pPr>
            <a:r>
              <a:rPr lang="en-US" altLang="en-US" sz="1800"/>
              <a:t>ILD at 11000 Hz</a:t>
            </a:r>
            <a:endParaRPr lang="en-GB" altLang="en-US" sz="1800"/>
          </a:p>
        </p:txBody>
      </p:sp>
    </p:spTree>
    <p:extLst>
      <p:ext uri="{BB962C8B-B14F-4D97-AF65-F5344CB8AC3E}">
        <p14:creationId xmlns:p14="http://schemas.microsoft.com/office/powerpoint/2010/main" val="41226547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304800" y="609600"/>
            <a:ext cx="7363544" cy="588963"/>
          </a:xfrm>
          <a:ln/>
        </p:spPr>
        <p:txBody>
          <a:bodyPr/>
          <a:lstStyle/>
          <a:p>
            <a:r>
              <a:rPr lang="en-GB" altLang="en-US" dirty="0">
                <a:solidFill>
                  <a:schemeClr val="tx1"/>
                </a:solidFill>
              </a:rPr>
              <a:t>Spectral </a:t>
            </a:r>
            <a:r>
              <a:rPr lang="en-US" altLang="en-US" dirty="0">
                <a:solidFill>
                  <a:schemeClr val="tx1"/>
                </a:solidFill>
              </a:rPr>
              <a:t>(Monaural) </a:t>
            </a:r>
            <a:r>
              <a:rPr lang="en-GB" altLang="en-US" dirty="0">
                <a:solidFill>
                  <a:schemeClr val="tx1"/>
                </a:solidFill>
              </a:rPr>
              <a:t>Cues</a:t>
            </a:r>
          </a:p>
        </p:txBody>
      </p:sp>
      <p:graphicFrame>
        <p:nvGraphicFramePr>
          <p:cNvPr id="110596" name="Object 4"/>
          <p:cNvGraphicFramePr>
            <a:graphicFrameLocks noChangeAspect="1"/>
          </p:cNvGraphicFramePr>
          <p:nvPr/>
        </p:nvGraphicFramePr>
        <p:xfrm>
          <a:off x="5029200" y="1828800"/>
          <a:ext cx="3736975" cy="3886200"/>
        </p:xfrm>
        <a:graphic>
          <a:graphicData uri="http://schemas.openxmlformats.org/presentationml/2006/ole">
            <mc:AlternateContent xmlns:mc="http://schemas.openxmlformats.org/markup-compatibility/2006">
              <mc:Choice xmlns:v="urn:schemas-microsoft-com:vml" Requires="v">
                <p:oleObj spid="_x0000_s79883" name="Bitmap Image" r:id="rId3" imgW="9542857" imgH="6428571" progId="Paint.Picture">
                  <p:embed/>
                </p:oleObj>
              </mc:Choice>
              <mc:Fallback>
                <p:oleObj name="Bitmap Image" r:id="rId3" imgW="9542857" imgH="6428571"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r="33963"/>
                      <a:stretch>
                        <a:fillRect/>
                      </a:stretch>
                    </p:blipFill>
                    <p:spPr bwMode="auto">
                      <a:xfrm>
                        <a:off x="5029200" y="1828800"/>
                        <a:ext cx="3736975" cy="3886200"/>
                      </a:xfrm>
                      <a:prstGeom prst="rect">
                        <a:avLst/>
                      </a:prstGeom>
                      <a:noFill/>
                      <a:ln w="12700">
                        <a:solidFill>
                          <a:schemeClr val="tx1"/>
                        </a:solidFill>
                        <a:miter lim="800000"/>
                        <a:headEnd type="none" w="sm" len="sm"/>
                        <a:tailEnd type="none" w="sm" len="sm"/>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110597" name="Rectangle 5"/>
          <p:cNvSpPr>
            <a:spLocks noChangeArrowheads="1"/>
          </p:cNvSpPr>
          <p:nvPr/>
        </p:nvSpPr>
        <p:spPr bwMode="auto">
          <a:xfrm>
            <a:off x="7239000" y="5156200"/>
            <a:ext cx="685800" cy="228600"/>
          </a:xfrm>
          <a:prstGeom prst="rect">
            <a:avLst/>
          </a:prstGeom>
          <a:solidFill>
            <a:srgbClr val="D7E7ED"/>
          </a:solidFill>
          <a:ln>
            <a:noFill/>
          </a:ln>
          <a:effectLst/>
          <a:extLst>
            <a:ext uri="{91240B29-F687-4F45-9708-019B960494DF}">
              <a14:hiddenLine xmlns:a14="http://schemas.microsoft.com/office/drawing/2010/main" w="9525">
                <a:solidFill>
                  <a:srgbClr val="C8E1C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0598" name="Rectangle 6"/>
          <p:cNvSpPr>
            <a:spLocks noChangeArrowheads="1"/>
          </p:cNvSpPr>
          <p:nvPr/>
        </p:nvSpPr>
        <p:spPr bwMode="auto">
          <a:xfrm>
            <a:off x="7543800" y="3860800"/>
            <a:ext cx="685800" cy="228600"/>
          </a:xfrm>
          <a:prstGeom prst="rect">
            <a:avLst/>
          </a:prstGeom>
          <a:solidFill>
            <a:srgbClr val="D7E7ED"/>
          </a:solidFill>
          <a:ln>
            <a:noFill/>
          </a:ln>
          <a:effectLst/>
          <a:extLst>
            <a:ext uri="{91240B29-F687-4F45-9708-019B960494DF}">
              <a14:hiddenLine xmlns:a14="http://schemas.microsoft.com/office/drawing/2010/main" w="9525">
                <a:solidFill>
                  <a:srgbClr val="C8E1C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0599" name="Rectangle 7"/>
          <p:cNvSpPr>
            <a:spLocks noChangeArrowheads="1"/>
          </p:cNvSpPr>
          <p:nvPr/>
        </p:nvSpPr>
        <p:spPr bwMode="auto">
          <a:xfrm>
            <a:off x="7162800" y="2819400"/>
            <a:ext cx="685800" cy="228600"/>
          </a:xfrm>
          <a:prstGeom prst="rect">
            <a:avLst/>
          </a:prstGeom>
          <a:solidFill>
            <a:srgbClr val="D7E7ED"/>
          </a:solidFill>
          <a:ln>
            <a:noFill/>
          </a:ln>
          <a:effectLst/>
          <a:extLst>
            <a:ext uri="{91240B29-F687-4F45-9708-019B960494DF}">
              <a14:hiddenLine xmlns:a14="http://schemas.microsoft.com/office/drawing/2010/main" w="9525">
                <a:solidFill>
                  <a:srgbClr val="C8E1C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11060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371600"/>
            <a:ext cx="4572000" cy="342900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202298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403350" y="231775"/>
            <a:ext cx="648176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None/>
            </a:pPr>
            <a:r>
              <a:rPr lang="en-GB" altLang="en-US" sz="2800" b="0">
                <a:latin typeface="Comic Sans MS" panose="030F0702030302020204" pitchFamily="66" charset="0"/>
              </a:rPr>
              <a:t>Duplex theory of sound localization</a:t>
            </a:r>
          </a:p>
        </p:txBody>
      </p:sp>
      <p:sp>
        <p:nvSpPr>
          <p:cNvPr id="27651" name="Text Box 9"/>
          <p:cNvSpPr txBox="1">
            <a:spLocks noChangeArrowheads="1"/>
          </p:cNvSpPr>
          <p:nvPr/>
        </p:nvSpPr>
        <p:spPr bwMode="auto">
          <a:xfrm>
            <a:off x="808038" y="2133600"/>
            <a:ext cx="7292975"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Char char="Ø"/>
            </a:pPr>
            <a:r>
              <a:rPr lang="en-GB" altLang="en-US" sz="2600" b="0"/>
              <a:t> low frequency sounds are localized using interaural time differences</a:t>
            </a:r>
            <a:r>
              <a:rPr lang="en-GB" altLang="en-US" sz="2400" b="0"/>
              <a:t/>
            </a:r>
            <a:br>
              <a:rPr lang="en-GB" altLang="en-US" sz="2400" b="0"/>
            </a:br>
            <a:endParaRPr lang="en-GB" altLang="en-US" sz="2400" b="0"/>
          </a:p>
        </p:txBody>
      </p:sp>
      <p:sp>
        <p:nvSpPr>
          <p:cNvPr id="27652" name="Text Box 10"/>
          <p:cNvSpPr txBox="1">
            <a:spLocks noChangeArrowheads="1"/>
          </p:cNvSpPr>
          <p:nvPr/>
        </p:nvSpPr>
        <p:spPr bwMode="auto">
          <a:xfrm>
            <a:off x="827088" y="3605213"/>
            <a:ext cx="7488237"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Char char="Ø"/>
            </a:pPr>
            <a:r>
              <a:rPr lang="en-GB" altLang="en-US" sz="2600" b="0" dirty="0"/>
              <a:t> high frequency sounds are localized primarily on the basis of </a:t>
            </a:r>
            <a:r>
              <a:rPr lang="en-GB" altLang="en-US" sz="2600" b="0" dirty="0" err="1"/>
              <a:t>interaural</a:t>
            </a:r>
            <a:r>
              <a:rPr lang="en-GB" altLang="en-US" sz="2600" b="0" dirty="0"/>
              <a:t> level </a:t>
            </a:r>
            <a:r>
              <a:rPr lang="en-GB" altLang="en-US" sz="2600" b="0" dirty="0" smtClean="0"/>
              <a:t>differences</a:t>
            </a:r>
          </a:p>
          <a:p>
            <a:pPr eaLnBrk="1" hangingPunct="1">
              <a:spcBef>
                <a:spcPct val="0"/>
              </a:spcBef>
              <a:buFont typeface="Wingdings" panose="05000000000000000000" pitchFamily="2" charset="2"/>
              <a:buChar char="Ø"/>
            </a:pPr>
            <a:endParaRPr lang="en-GB" altLang="en-US" sz="2600" b="0" dirty="0"/>
          </a:p>
          <a:p>
            <a:pPr eaLnBrk="1" hangingPunct="1">
              <a:spcBef>
                <a:spcPct val="0"/>
              </a:spcBef>
              <a:buNone/>
            </a:pPr>
            <a:r>
              <a:rPr lang="en-GB" altLang="en-US" sz="2600" b="0" dirty="0" smtClean="0"/>
              <a:t>(Note that there is quite a lot of support for this theory, but it would be a mistake to think that this is an “iron rule” to which there are no exceptions.)</a:t>
            </a:r>
            <a:endParaRPr lang="en-GB" altLang="en-US" sz="2600" b="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554" name="Picture 2" descr="white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524000"/>
            <a:ext cx="6624638"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descr="hrtf"/>
          <p:cNvPicPr>
            <a:picLocks noChangeAspect="1" noChangeArrowheads="1"/>
          </p:cNvPicPr>
          <p:nvPr/>
        </p:nvPicPr>
        <p:blipFill>
          <a:blip r:embed="rId4">
            <a:extLst>
              <a:ext uri="{28A0092B-C50C-407E-A947-70E740481C1C}">
                <a14:useLocalDpi xmlns:a14="http://schemas.microsoft.com/office/drawing/2010/main" val="0"/>
              </a:ext>
            </a:extLst>
          </a:blip>
          <a:srcRect r="6416"/>
          <a:stretch>
            <a:fillRect/>
          </a:stretch>
        </p:blipFill>
        <p:spPr bwMode="auto">
          <a:xfrm>
            <a:off x="5929313" y="1520825"/>
            <a:ext cx="3214687"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6" name="Group 4"/>
          <p:cNvGrpSpPr>
            <a:grpSpLocks/>
          </p:cNvGrpSpPr>
          <p:nvPr/>
        </p:nvGrpSpPr>
        <p:grpSpPr bwMode="auto">
          <a:xfrm flipH="1">
            <a:off x="142875" y="2241550"/>
            <a:ext cx="1368425" cy="1800225"/>
            <a:chOff x="3198" y="1570"/>
            <a:chExt cx="1366" cy="1769"/>
          </a:xfrm>
        </p:grpSpPr>
        <p:sp>
          <p:nvSpPr>
            <p:cNvPr id="23563" name="Sound"/>
            <p:cNvSpPr>
              <a:spLocks noEditPoints="1" noChangeArrowheads="1"/>
            </p:cNvSpPr>
            <p:nvPr/>
          </p:nvSpPr>
          <p:spPr bwMode="auto">
            <a:xfrm flipH="1">
              <a:off x="3424" y="1933"/>
              <a:ext cx="1140" cy="114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58 w 21600"/>
                <a:gd name="T13" fmla="*/ 22453 h 21600"/>
                <a:gd name="T14" fmla="*/ 21069 w 21600"/>
                <a:gd name="T15" fmla="*/ 28288 h 21600"/>
              </a:gdLst>
              <a:ahLst/>
              <a:cxnLst>
                <a:cxn ang="T8">
                  <a:pos x="T0" y="T1"/>
                </a:cxn>
                <a:cxn ang="T9">
                  <a:pos x="T2" y="T3"/>
                </a:cxn>
                <a:cxn ang="T10">
                  <a:pos x="T4" y="T5"/>
                </a:cxn>
                <a:cxn ang="T11">
                  <a:pos x="T6" y="T7"/>
                </a:cxn>
              </a:cxnLst>
              <a:rect l="T12" t="T13" r="T14" b="T15"/>
              <a:pathLst>
                <a:path w="21600" h="21600">
                  <a:moveTo>
                    <a:pt x="0" y="7273"/>
                  </a:moveTo>
                  <a:lnTo>
                    <a:pt x="5824" y="7273"/>
                  </a:lnTo>
                  <a:lnTo>
                    <a:pt x="11164" y="0"/>
                  </a:lnTo>
                  <a:lnTo>
                    <a:pt x="11164" y="21159"/>
                  </a:lnTo>
                  <a:lnTo>
                    <a:pt x="5824" y="13885"/>
                  </a:lnTo>
                  <a:lnTo>
                    <a:pt x="0" y="13885"/>
                  </a:lnTo>
                  <a:lnTo>
                    <a:pt x="0" y="7273"/>
                  </a:lnTo>
                  <a:close/>
                </a:path>
                <a:path w="21600" h="21600">
                  <a:moveTo>
                    <a:pt x="13024" y="7273"/>
                  </a:moveTo>
                  <a:lnTo>
                    <a:pt x="13591" y="6722"/>
                  </a:lnTo>
                  <a:lnTo>
                    <a:pt x="13833" y="7548"/>
                  </a:lnTo>
                  <a:lnTo>
                    <a:pt x="14076" y="8485"/>
                  </a:lnTo>
                  <a:lnTo>
                    <a:pt x="14157" y="9367"/>
                  </a:lnTo>
                  <a:lnTo>
                    <a:pt x="14197" y="10524"/>
                  </a:lnTo>
                  <a:lnTo>
                    <a:pt x="14197" y="11406"/>
                  </a:lnTo>
                  <a:lnTo>
                    <a:pt x="14116" y="12012"/>
                  </a:lnTo>
                  <a:lnTo>
                    <a:pt x="13995" y="12728"/>
                  </a:lnTo>
                  <a:lnTo>
                    <a:pt x="13833" y="13444"/>
                  </a:lnTo>
                  <a:lnTo>
                    <a:pt x="13712" y="14106"/>
                  </a:lnTo>
                  <a:lnTo>
                    <a:pt x="13591" y="14546"/>
                  </a:lnTo>
                  <a:lnTo>
                    <a:pt x="13065" y="13885"/>
                  </a:lnTo>
                  <a:lnTo>
                    <a:pt x="13307" y="12893"/>
                  </a:lnTo>
                  <a:lnTo>
                    <a:pt x="13469" y="11791"/>
                  </a:lnTo>
                  <a:lnTo>
                    <a:pt x="13550" y="10910"/>
                  </a:lnTo>
                  <a:lnTo>
                    <a:pt x="13591" y="10138"/>
                  </a:lnTo>
                  <a:lnTo>
                    <a:pt x="13469" y="9367"/>
                  </a:lnTo>
                  <a:lnTo>
                    <a:pt x="13388" y="8595"/>
                  </a:lnTo>
                  <a:lnTo>
                    <a:pt x="13267" y="7934"/>
                  </a:lnTo>
                  <a:lnTo>
                    <a:pt x="13024" y="7273"/>
                  </a:lnTo>
                  <a:close/>
                </a:path>
                <a:path w="21600" h="21600">
                  <a:moveTo>
                    <a:pt x="16382" y="3967"/>
                  </a:moveTo>
                  <a:lnTo>
                    <a:pt x="16786" y="5179"/>
                  </a:lnTo>
                  <a:lnTo>
                    <a:pt x="17150" y="6612"/>
                  </a:lnTo>
                  <a:lnTo>
                    <a:pt x="17474" y="8651"/>
                  </a:lnTo>
                  <a:lnTo>
                    <a:pt x="17595" y="9753"/>
                  </a:lnTo>
                  <a:lnTo>
                    <a:pt x="17635" y="12012"/>
                  </a:lnTo>
                  <a:lnTo>
                    <a:pt x="17393" y="13665"/>
                  </a:lnTo>
                  <a:lnTo>
                    <a:pt x="17150" y="15208"/>
                  </a:lnTo>
                  <a:lnTo>
                    <a:pt x="16786" y="16310"/>
                  </a:lnTo>
                  <a:lnTo>
                    <a:pt x="16341" y="17687"/>
                  </a:lnTo>
                  <a:lnTo>
                    <a:pt x="15815" y="17081"/>
                  </a:lnTo>
                  <a:lnTo>
                    <a:pt x="16503" y="14602"/>
                  </a:lnTo>
                  <a:lnTo>
                    <a:pt x="16786" y="13169"/>
                  </a:lnTo>
                  <a:lnTo>
                    <a:pt x="16867" y="12012"/>
                  </a:lnTo>
                  <a:lnTo>
                    <a:pt x="16867" y="9642"/>
                  </a:lnTo>
                  <a:lnTo>
                    <a:pt x="16705" y="7989"/>
                  </a:lnTo>
                  <a:lnTo>
                    <a:pt x="16422" y="6612"/>
                  </a:lnTo>
                  <a:lnTo>
                    <a:pt x="16220" y="5675"/>
                  </a:lnTo>
                  <a:lnTo>
                    <a:pt x="15856" y="4518"/>
                  </a:lnTo>
                  <a:lnTo>
                    <a:pt x="16382" y="3967"/>
                  </a:lnTo>
                  <a:close/>
                </a:path>
                <a:path w="21600" h="21600">
                  <a:moveTo>
                    <a:pt x="18889" y="1377"/>
                  </a:moveTo>
                  <a:lnTo>
                    <a:pt x="19415" y="826"/>
                  </a:lnTo>
                  <a:lnTo>
                    <a:pt x="20194" y="2576"/>
                  </a:lnTo>
                  <a:lnTo>
                    <a:pt x="20831" y="4683"/>
                  </a:lnTo>
                  <a:lnTo>
                    <a:pt x="21357" y="7204"/>
                  </a:lnTo>
                  <a:lnTo>
                    <a:pt x="21650" y="9450"/>
                  </a:lnTo>
                  <a:lnTo>
                    <a:pt x="21600" y="12301"/>
                  </a:lnTo>
                  <a:lnTo>
                    <a:pt x="21215" y="15938"/>
                  </a:lnTo>
                  <a:lnTo>
                    <a:pt x="20629" y="18348"/>
                  </a:lnTo>
                  <a:lnTo>
                    <a:pt x="19415" y="21655"/>
                  </a:lnTo>
                  <a:lnTo>
                    <a:pt x="18889" y="21159"/>
                  </a:lnTo>
                  <a:lnTo>
                    <a:pt x="19901" y="18404"/>
                  </a:lnTo>
                  <a:lnTo>
                    <a:pt x="20467" y="15593"/>
                  </a:lnTo>
                  <a:lnTo>
                    <a:pt x="20791" y="12342"/>
                  </a:lnTo>
                  <a:lnTo>
                    <a:pt x="20871" y="9532"/>
                  </a:lnTo>
                  <a:lnTo>
                    <a:pt x="20629" y="7411"/>
                  </a:lnTo>
                  <a:lnTo>
                    <a:pt x="20062" y="4628"/>
                  </a:lnTo>
                  <a:lnTo>
                    <a:pt x="19415" y="2810"/>
                  </a:lnTo>
                  <a:lnTo>
                    <a:pt x="18889" y="1377"/>
                  </a:lnTo>
                  <a:close/>
                </a:path>
              </a:pathLst>
            </a:custGeom>
            <a:solidFill>
              <a:srgbClr val="FF0000"/>
            </a:solidFill>
            <a:ln w="9525">
              <a:solidFill>
                <a:srgbClr val="000000"/>
              </a:solidFill>
              <a:miter lim="800000"/>
              <a:headEnd/>
              <a:tailEnd/>
            </a:ln>
            <a:effectLst>
              <a:outerShdw dist="107763" dir="2700000" algn="ctr" rotWithShape="0">
                <a:srgbClr val="808080"/>
              </a:outerShdw>
            </a:effectLst>
          </p:spPr>
          <p:txBody>
            <a:bodyPr/>
            <a:lstStyle/>
            <a:p>
              <a:endParaRPr lang="en-GB"/>
            </a:p>
          </p:txBody>
        </p:sp>
        <p:sp>
          <p:nvSpPr>
            <p:cNvPr id="23564" name="Rectangle 6"/>
            <p:cNvSpPr>
              <a:spLocks noChangeArrowheads="1"/>
            </p:cNvSpPr>
            <p:nvPr/>
          </p:nvSpPr>
          <p:spPr bwMode="auto">
            <a:xfrm>
              <a:off x="3198" y="1570"/>
              <a:ext cx="725" cy="1769"/>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grpSp>
      <p:pic>
        <p:nvPicPr>
          <p:cNvPr id="23557" name="Picture 7" descr="wavepul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063" y="2744788"/>
            <a:ext cx="3598862"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8" descr="3Dexternal ea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475" y="1449388"/>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Rectangle 9"/>
          <p:cNvSpPr>
            <a:spLocks noChangeArrowheads="1"/>
          </p:cNvSpPr>
          <p:nvPr/>
        </p:nvSpPr>
        <p:spPr bwMode="auto">
          <a:xfrm>
            <a:off x="750888" y="2652713"/>
            <a:ext cx="2663825" cy="165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23560" name="Rectangle 10"/>
          <p:cNvSpPr>
            <a:spLocks noChangeArrowheads="1"/>
          </p:cNvSpPr>
          <p:nvPr/>
        </p:nvSpPr>
        <p:spPr bwMode="auto">
          <a:xfrm>
            <a:off x="750888" y="3609975"/>
            <a:ext cx="2663825" cy="215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23561" name="Rectangle 11"/>
          <p:cNvSpPr>
            <a:spLocks noChangeArrowheads="1"/>
          </p:cNvSpPr>
          <p:nvPr/>
        </p:nvSpPr>
        <p:spPr bwMode="auto">
          <a:xfrm>
            <a:off x="576263" y="87313"/>
            <a:ext cx="8243887"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b="0">
                <a:latin typeface="Comic Sans MS" panose="030F0702030302020204" pitchFamily="66" charset="0"/>
              </a:rPr>
              <a:t>Ambiguities in sound localization: spectral cues</a:t>
            </a:r>
          </a:p>
        </p:txBody>
      </p:sp>
      <p:sp>
        <p:nvSpPr>
          <p:cNvPr id="2" name="TextBox 1"/>
          <p:cNvSpPr txBox="1"/>
          <p:nvPr/>
        </p:nvSpPr>
        <p:spPr>
          <a:xfrm>
            <a:off x="468313" y="5219700"/>
            <a:ext cx="8424862" cy="1200150"/>
          </a:xfrm>
          <a:prstGeom prst="rect">
            <a:avLst/>
          </a:prstGeom>
          <a:noFill/>
        </p:spPr>
        <p:txBody>
          <a:bodyPr>
            <a:spAutoFit/>
          </a:bodyPr>
          <a:lstStyle/>
          <a:p>
            <a:pPr eaLnBrk="1" hangingPunct="1">
              <a:defRPr/>
            </a:pPr>
            <a:r>
              <a:rPr lang="en-GB" sz="2400" b="0" i="1" dirty="0">
                <a:latin typeface="+mn-lt"/>
              </a:rPr>
              <a:t>How does the brain know whether particular spectral patterns reflect the way the external ear filters the sound or are properties of the sound itself?</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343400" y="152400"/>
            <a:ext cx="4419600" cy="955675"/>
          </a:xfrm>
          <a:ln/>
        </p:spPr>
        <p:txBody>
          <a:bodyPr/>
          <a:lstStyle/>
          <a:p>
            <a:r>
              <a:rPr lang="en-US" altLang="en-US" sz="2800"/>
              <a:t>Adapting to Changes in Spectral Cues</a:t>
            </a:r>
            <a:endParaRPr lang="en-GB" altLang="en-US" sz="2800"/>
          </a:p>
        </p:txBody>
      </p:sp>
      <p:sp>
        <p:nvSpPr>
          <p:cNvPr id="136195" name="Rectangle 3"/>
          <p:cNvSpPr>
            <a:spLocks noGrp="1" noChangeArrowheads="1"/>
          </p:cNvSpPr>
          <p:nvPr>
            <p:ph type="body" idx="1"/>
          </p:nvPr>
        </p:nvSpPr>
        <p:spPr>
          <a:xfrm>
            <a:off x="4419600" y="1219200"/>
            <a:ext cx="4267200" cy="4953000"/>
          </a:xfrm>
          <a:ln/>
        </p:spPr>
        <p:txBody>
          <a:bodyPr/>
          <a:lstStyle/>
          <a:p>
            <a:pPr marL="0" indent="0">
              <a:buFontTx/>
              <a:buNone/>
            </a:pPr>
            <a:r>
              <a:rPr lang="en-US" altLang="en-US" sz="2400" dirty="0" err="1"/>
              <a:t>Hofman</a:t>
            </a:r>
            <a:r>
              <a:rPr lang="en-US" altLang="en-US" sz="2400" dirty="0"/>
              <a:t> et al. made human volunteers localize sounds in the dark, then introduced plastic molds to change the shape of the concha. This disrupted spectral cues and led to poor localization, particularly in elevation. </a:t>
            </a:r>
          </a:p>
          <a:p>
            <a:pPr marL="0" indent="0">
              <a:buFontTx/>
              <a:buNone/>
            </a:pPr>
            <a:r>
              <a:rPr lang="en-US" altLang="en-US" sz="2400" dirty="0"/>
              <a:t>Over a prolonged period of wearing the molds, (up to 3 weeks) localization accuracy improved.  </a:t>
            </a:r>
            <a:endParaRPr lang="en-GB" altLang="en-US" sz="2400" dirty="0"/>
          </a:p>
        </p:txBody>
      </p:sp>
      <p:pic>
        <p:nvPicPr>
          <p:cNvPr id="136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3943350" cy="6619875"/>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bg1"/>
                </a:solidFill>
              </a14:hiddenFill>
            </a:ext>
          </a:extLst>
        </p:spPr>
      </p:pic>
    </p:spTree>
    <p:extLst>
      <p:ext uri="{BB962C8B-B14F-4D97-AF65-F5344CB8AC3E}">
        <p14:creationId xmlns:p14="http://schemas.microsoft.com/office/powerpoint/2010/main" val="28123768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ctrTitle"/>
          </p:nvPr>
        </p:nvSpPr>
        <p:spPr>
          <a:xfrm>
            <a:off x="685441" y="2130121"/>
            <a:ext cx="7773120" cy="1470240"/>
          </a:xfrm>
        </p:spPr>
        <p:txBody>
          <a:bodyPr anchor="ctr"/>
          <a:lstStyle/>
          <a:p>
            <a:r>
              <a:rPr lang="en-GB" sz="3991" dirty="0" smtClean="0"/>
              <a:t>Break</a:t>
            </a:r>
            <a:endParaRPr lang="en-GB" sz="3991" dirty="0"/>
          </a:p>
        </p:txBody>
      </p:sp>
      <p:sp>
        <p:nvSpPr>
          <p:cNvPr id="62467" name="Rectangle 3"/>
          <p:cNvSpPr>
            <a:spLocks noGrp="1" noChangeArrowheads="1"/>
          </p:cNvSpPr>
          <p:nvPr>
            <p:ph type="subTitle" idx="1"/>
          </p:nvPr>
        </p:nvSpPr>
        <p:spPr>
          <a:xfrm>
            <a:off x="1372321" y="3885481"/>
            <a:ext cx="6400800" cy="1752480"/>
          </a:xfrm>
        </p:spPr>
        <p:txBody>
          <a:bodyPr/>
          <a:lstStyle/>
          <a:p>
            <a:pPr>
              <a:lnSpc>
                <a:spcPct val="93000"/>
              </a:lnSpc>
              <a:spcAft>
                <a:spcPct val="0"/>
              </a:spcAft>
            </a:pPr>
            <a:endParaRPr lang="en-US" sz="2903">
              <a:latin typeface="Arial" panose="020B0604020202020204" pitchFamily="34" charset="0"/>
            </a:endParaRPr>
          </a:p>
        </p:txBody>
      </p:sp>
    </p:spTree>
    <p:extLst>
      <p:ext uri="{BB962C8B-B14F-4D97-AF65-F5344CB8AC3E}">
        <p14:creationId xmlns:p14="http://schemas.microsoft.com/office/powerpoint/2010/main" val="29964069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5"/>
          <p:cNvSpPr>
            <a:spLocks noChangeArrowheads="1"/>
          </p:cNvSpPr>
          <p:nvPr/>
        </p:nvSpPr>
        <p:spPr bwMode="auto">
          <a:xfrm>
            <a:off x="2555875" y="44450"/>
            <a:ext cx="40322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None/>
            </a:pPr>
            <a:r>
              <a:rPr lang="en-GB" altLang="en-US" sz="2800" b="0">
                <a:latin typeface="Comic Sans MS" panose="030F0702030302020204" pitchFamily="66" charset="0"/>
              </a:rPr>
              <a:t>The auditory pathway</a:t>
            </a:r>
          </a:p>
        </p:txBody>
      </p:sp>
      <p:sp>
        <p:nvSpPr>
          <p:cNvPr id="29700" name="Rectangle 6"/>
          <p:cNvSpPr>
            <a:spLocks noChangeArrowheads="1"/>
          </p:cNvSpPr>
          <p:nvPr/>
        </p:nvSpPr>
        <p:spPr bwMode="auto">
          <a:xfrm>
            <a:off x="73025" y="5235575"/>
            <a:ext cx="3854450" cy="13700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449263">
              <a:spcBef>
                <a:spcPct val="20000"/>
              </a:spcBef>
              <a:buChar char="•"/>
              <a:defRPr sz="3200">
                <a:solidFill>
                  <a:schemeClr val="tx1"/>
                </a:solidFill>
                <a:latin typeface="Arial" panose="020B0604020202020204" pitchFamily="34" charset="0"/>
              </a:defRPr>
            </a:lvl1pPr>
            <a:lvl2pPr marL="742950" indent="-285750" defTabSz="449263">
              <a:spcBef>
                <a:spcPct val="20000"/>
              </a:spcBef>
              <a:buChar char="–"/>
              <a:defRPr sz="2800">
                <a:solidFill>
                  <a:schemeClr val="tx1"/>
                </a:solidFill>
                <a:latin typeface="Arial" panose="020B0604020202020204" pitchFamily="34" charset="0"/>
              </a:defRPr>
            </a:lvl2pPr>
            <a:lvl3pPr marL="1143000" indent="-228600" defTabSz="449263">
              <a:spcBef>
                <a:spcPct val="20000"/>
              </a:spcBef>
              <a:buChar char="•"/>
              <a:defRPr sz="2400">
                <a:solidFill>
                  <a:schemeClr val="tx1"/>
                </a:solidFill>
                <a:latin typeface="Arial" panose="020B0604020202020204" pitchFamily="34" charset="0"/>
              </a:defRPr>
            </a:lvl3pPr>
            <a:lvl4pPr marL="1600200" indent="-228600" defTabSz="449263">
              <a:spcBef>
                <a:spcPct val="20000"/>
              </a:spcBef>
              <a:buChar char="–"/>
              <a:defRPr sz="2000">
                <a:solidFill>
                  <a:schemeClr val="tx1"/>
                </a:solidFill>
                <a:latin typeface="Arial" panose="020B0604020202020204" pitchFamily="34" charset="0"/>
              </a:defRPr>
            </a:lvl4pPr>
            <a:lvl5pPr marL="2057400" indent="-228600" defTabSz="449263">
              <a:spcBef>
                <a:spcPct val="20000"/>
              </a:spcBef>
              <a:buChar char="»"/>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a:lnSpc>
                <a:spcPct val="93000"/>
              </a:lnSpc>
              <a:spcBef>
                <a:spcPct val="0"/>
              </a:spcBef>
              <a:buClr>
                <a:srgbClr val="000000"/>
              </a:buClr>
              <a:buFont typeface="Times New Roman" panose="02020603050405020304" pitchFamily="18" charset="0"/>
              <a:buNone/>
            </a:pPr>
            <a:r>
              <a:rPr lang="en-GB" altLang="en-US" sz="1800" b="0">
                <a:ea typeface="Microsoft YaHei" panose="020B0503020204020204" pitchFamily="34" charset="-122"/>
              </a:rPr>
              <a:t>CN, cochlear nucleus </a:t>
            </a:r>
          </a:p>
          <a:p>
            <a:pPr eaLnBrk="1">
              <a:lnSpc>
                <a:spcPct val="93000"/>
              </a:lnSpc>
              <a:spcBef>
                <a:spcPct val="0"/>
              </a:spcBef>
              <a:buClr>
                <a:srgbClr val="000000"/>
              </a:buClr>
              <a:buFont typeface="Times New Roman" panose="02020603050405020304" pitchFamily="18" charset="0"/>
              <a:buNone/>
            </a:pPr>
            <a:r>
              <a:rPr lang="en-GB" altLang="en-US" sz="1800" b="0">
                <a:ea typeface="Microsoft YaHei" panose="020B0503020204020204" pitchFamily="34" charset="-122"/>
              </a:rPr>
              <a:t>SOC, superior olivary complex </a:t>
            </a:r>
            <a:br>
              <a:rPr lang="en-GB" altLang="en-US" sz="1800" b="0">
                <a:ea typeface="Microsoft YaHei" panose="020B0503020204020204" pitchFamily="34" charset="-122"/>
              </a:rPr>
            </a:br>
            <a:r>
              <a:rPr lang="en-GB" altLang="en-US" sz="1800" b="0">
                <a:ea typeface="Microsoft YaHei" panose="020B0503020204020204" pitchFamily="34" charset="-122"/>
              </a:rPr>
              <a:t>NLL, nuclei of the lateral lemniscus </a:t>
            </a:r>
            <a:br>
              <a:rPr lang="en-GB" altLang="en-US" sz="1800" b="0">
                <a:ea typeface="Microsoft YaHei" panose="020B0503020204020204" pitchFamily="34" charset="-122"/>
              </a:rPr>
            </a:br>
            <a:r>
              <a:rPr lang="en-GB" altLang="en-US" sz="1800" b="0">
                <a:ea typeface="Microsoft YaHei" panose="020B0503020204020204" pitchFamily="34" charset="-122"/>
              </a:rPr>
              <a:t>IC, inferior colliculus </a:t>
            </a:r>
            <a:br>
              <a:rPr lang="en-GB" altLang="en-US" sz="1800" b="0">
                <a:ea typeface="Microsoft YaHei" panose="020B0503020204020204" pitchFamily="34" charset="-122"/>
              </a:rPr>
            </a:br>
            <a:r>
              <a:rPr lang="en-GB" altLang="en-US" sz="1800" b="0">
                <a:ea typeface="Microsoft YaHei" panose="020B0503020204020204" pitchFamily="34" charset="-122"/>
              </a:rPr>
              <a:t>MGB, medial geniculate body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9912" y="692696"/>
            <a:ext cx="4998845" cy="5092379"/>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2714"/>
          <p:cNvPicPr>
            <a:picLocks noChangeAspect="1" noChangeArrowheads="1"/>
          </p:cNvPicPr>
          <p:nvPr/>
        </p:nvPicPr>
        <p:blipFill>
          <a:blip r:embed="rId3">
            <a:extLst>
              <a:ext uri="{28A0092B-C50C-407E-A947-70E740481C1C}">
                <a14:useLocalDpi xmlns:a14="http://schemas.microsoft.com/office/drawing/2010/main" val="0"/>
              </a:ext>
            </a:extLst>
          </a:blip>
          <a:srcRect t="30565" b="10188"/>
          <a:stretch>
            <a:fillRect/>
          </a:stretch>
        </p:blipFill>
        <p:spPr bwMode="auto">
          <a:xfrm>
            <a:off x="0" y="620713"/>
            <a:ext cx="8807450" cy="274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3"/>
          <p:cNvSpPr>
            <a:spLocks noGrp="1" noChangeArrowheads="1"/>
          </p:cNvSpPr>
          <p:nvPr>
            <p:ph type="title" idx="4294967295"/>
          </p:nvPr>
        </p:nvSpPr>
        <p:spPr>
          <a:xfrm>
            <a:off x="0" y="0"/>
            <a:ext cx="9144000" cy="836613"/>
          </a:xfrm>
        </p:spPr>
        <p:txBody>
          <a:bodyPr/>
          <a:lstStyle/>
          <a:p>
            <a:pPr eaLnBrk="1" hangingPunct="1"/>
            <a:r>
              <a:rPr lang="en-GB" altLang="en-US" sz="2800" smtClean="0">
                <a:latin typeface="Comic Sans MS" panose="030F0702030302020204" pitchFamily="66" charset="0"/>
              </a:rPr>
              <a:t>Neurons in the dorsal cochlear nucleus can detect spectral localization cues</a:t>
            </a:r>
          </a:p>
        </p:txBody>
      </p:sp>
      <p:grpSp>
        <p:nvGrpSpPr>
          <p:cNvPr id="522250" name="Group 10"/>
          <p:cNvGrpSpPr>
            <a:grpSpLocks/>
          </p:cNvGrpSpPr>
          <p:nvPr/>
        </p:nvGrpSpPr>
        <p:grpSpPr bwMode="auto">
          <a:xfrm>
            <a:off x="1547813" y="3722688"/>
            <a:ext cx="7596187" cy="3135312"/>
            <a:chOff x="975" y="2345"/>
            <a:chExt cx="4785" cy="1975"/>
          </a:xfrm>
        </p:grpSpPr>
        <p:pic>
          <p:nvPicPr>
            <p:cNvPr id="307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8" y="2345"/>
              <a:ext cx="2632" cy="1975"/>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30729" name="Picture 7" descr="3Dexternal e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 y="2387"/>
              <a:ext cx="1236" cy="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Line 8"/>
            <p:cNvSpPr>
              <a:spLocks noChangeShapeType="1"/>
            </p:cNvSpPr>
            <p:nvPr/>
          </p:nvSpPr>
          <p:spPr bwMode="auto">
            <a:xfrm rot="5400000" flipV="1">
              <a:off x="2654" y="3021"/>
              <a:ext cx="0" cy="363"/>
            </a:xfrm>
            <a:prstGeom prst="line">
              <a:avLst/>
            </a:prstGeom>
            <a:noFill/>
            <a:ln w="635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522251" name="Group 11"/>
          <p:cNvGrpSpPr>
            <a:grpSpLocks/>
          </p:cNvGrpSpPr>
          <p:nvPr/>
        </p:nvGrpSpPr>
        <p:grpSpPr bwMode="auto">
          <a:xfrm>
            <a:off x="5364163" y="1219200"/>
            <a:ext cx="1728787" cy="2354263"/>
            <a:chOff x="3379" y="768"/>
            <a:chExt cx="1089" cy="1483"/>
          </a:xfrm>
        </p:grpSpPr>
        <p:sp>
          <p:nvSpPr>
            <p:cNvPr id="30726" name="Line 6"/>
            <p:cNvSpPr>
              <a:spLocks noChangeShapeType="1"/>
            </p:cNvSpPr>
            <p:nvPr/>
          </p:nvSpPr>
          <p:spPr bwMode="auto">
            <a:xfrm flipV="1">
              <a:off x="4014" y="1888"/>
              <a:ext cx="0" cy="363"/>
            </a:xfrm>
            <a:prstGeom prst="line">
              <a:avLst/>
            </a:prstGeom>
            <a:noFill/>
            <a:ln w="63500">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727" name="Rectangle 9"/>
            <p:cNvSpPr>
              <a:spLocks noChangeArrowheads="1"/>
            </p:cNvSpPr>
            <p:nvPr/>
          </p:nvSpPr>
          <p:spPr bwMode="auto">
            <a:xfrm>
              <a:off x="3379" y="768"/>
              <a:ext cx="1089" cy="1043"/>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22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22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AuditoryNeurosciFig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68275"/>
            <a:ext cx="6192838"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077" name="Picture 5" descr="AuditoryNeurosciFig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3068638"/>
            <a:ext cx="5256213" cy="363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6"/>
          <p:cNvSpPr txBox="1">
            <a:spLocks noChangeArrowheads="1"/>
          </p:cNvSpPr>
          <p:nvPr/>
        </p:nvSpPr>
        <p:spPr bwMode="auto">
          <a:xfrm>
            <a:off x="5003800" y="2924175"/>
            <a:ext cx="1506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0"/>
              <a:t>EI neuron</a:t>
            </a:r>
          </a:p>
        </p:txBody>
      </p:sp>
      <p:sp>
        <p:nvSpPr>
          <p:cNvPr id="32773" name="Line 7"/>
          <p:cNvSpPr>
            <a:spLocks noChangeShapeType="1"/>
          </p:cNvSpPr>
          <p:nvPr/>
        </p:nvSpPr>
        <p:spPr bwMode="auto">
          <a:xfrm flipV="1">
            <a:off x="5724525" y="2060575"/>
            <a:ext cx="215900" cy="863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5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AuditoryNeurosciFig5-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916113"/>
            <a:ext cx="6696075" cy="261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4"/>
          <p:cNvSpPr txBox="1">
            <a:spLocks noChangeArrowheads="1"/>
          </p:cNvSpPr>
          <p:nvPr/>
        </p:nvSpPr>
        <p:spPr bwMode="auto">
          <a:xfrm>
            <a:off x="4211638" y="4508500"/>
            <a:ext cx="162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0"/>
              <a:t>EE neuron</a:t>
            </a:r>
          </a:p>
        </p:txBody>
      </p:sp>
      <p:sp>
        <p:nvSpPr>
          <p:cNvPr id="33796" name="Line 5"/>
          <p:cNvSpPr>
            <a:spLocks noChangeShapeType="1"/>
          </p:cNvSpPr>
          <p:nvPr/>
        </p:nvSpPr>
        <p:spPr bwMode="auto">
          <a:xfrm flipV="1">
            <a:off x="5076825" y="3284538"/>
            <a:ext cx="142875" cy="12239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oxInSn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5576" y="1268760"/>
            <a:ext cx="7488832" cy="423119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uditoryNeurosciFig5-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875" y="765175"/>
            <a:ext cx="5183188"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p:cNvSpPr>
            <a:spLocks noChangeArrowheads="1"/>
          </p:cNvSpPr>
          <p:nvPr/>
        </p:nvSpPr>
        <p:spPr bwMode="auto">
          <a:xfrm>
            <a:off x="611188" y="87313"/>
            <a:ext cx="8640762"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b="0">
                <a:latin typeface="Comic Sans MS" panose="030F0702030302020204" pitchFamily="66" charset="0"/>
              </a:rPr>
              <a:t>Phase locking improves in the cochlear nucleus</a:t>
            </a:r>
          </a:p>
        </p:txBody>
      </p:sp>
      <p:pic>
        <p:nvPicPr>
          <p:cNvPr id="3482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000" y="1700213"/>
            <a:ext cx="2865438" cy="409575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bg1"/>
                </a:solidFill>
              </a14:hiddenFill>
            </a:ext>
          </a:extLst>
        </p:spPr>
      </p:pic>
      <p:sp>
        <p:nvSpPr>
          <p:cNvPr id="34821" name="Text Box 6"/>
          <p:cNvSpPr txBox="1">
            <a:spLocks noChangeArrowheads="1"/>
          </p:cNvSpPr>
          <p:nvPr/>
        </p:nvSpPr>
        <p:spPr bwMode="auto">
          <a:xfrm>
            <a:off x="7861300" y="2711450"/>
            <a:ext cx="1144588" cy="763588"/>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spAutoFit/>
          </a:bodyPr>
          <a:lstStyle>
            <a:lvl1pPr defTabSz="952500">
              <a:spcBef>
                <a:spcPct val="20000"/>
              </a:spcBef>
              <a:buChar char="•"/>
              <a:defRPr sz="3200">
                <a:solidFill>
                  <a:schemeClr val="tx1"/>
                </a:solidFill>
                <a:latin typeface="Arial" panose="020B0604020202020204" pitchFamily="34" charset="0"/>
              </a:defRPr>
            </a:lvl1pPr>
            <a:lvl2pPr marL="742950" indent="-285750" defTabSz="952500">
              <a:spcBef>
                <a:spcPct val="20000"/>
              </a:spcBef>
              <a:buChar char="–"/>
              <a:defRPr sz="2800">
                <a:solidFill>
                  <a:schemeClr val="tx1"/>
                </a:solidFill>
                <a:latin typeface="Arial" panose="020B0604020202020204" pitchFamily="34" charset="0"/>
              </a:defRPr>
            </a:lvl2pPr>
            <a:lvl3pPr marL="1143000" indent="-228600" defTabSz="952500">
              <a:spcBef>
                <a:spcPct val="20000"/>
              </a:spcBef>
              <a:buChar char="•"/>
              <a:defRPr sz="2400">
                <a:solidFill>
                  <a:schemeClr val="tx1"/>
                </a:solidFill>
                <a:latin typeface="Arial" panose="020B0604020202020204" pitchFamily="34" charset="0"/>
              </a:defRPr>
            </a:lvl3pPr>
            <a:lvl4pPr marL="1600200" indent="-228600" defTabSz="952500">
              <a:spcBef>
                <a:spcPct val="20000"/>
              </a:spcBef>
              <a:buChar char="–"/>
              <a:defRPr sz="2000">
                <a:solidFill>
                  <a:schemeClr val="tx1"/>
                </a:solidFill>
                <a:latin typeface="Arial" panose="020B0604020202020204" pitchFamily="34" charset="0"/>
              </a:defRPr>
            </a:lvl4pPr>
            <a:lvl5pPr marL="2057400" indent="-228600" defTabSz="952500">
              <a:spcBef>
                <a:spcPct val="20000"/>
              </a:spcBef>
              <a:buChar char="»"/>
              <a:defRPr sz="2000">
                <a:solidFill>
                  <a:schemeClr val="tx1"/>
                </a:solidFill>
                <a:latin typeface="Arial" panose="020B0604020202020204" pitchFamily="34" charset="0"/>
              </a:defRPr>
            </a:lvl5pPr>
            <a:lvl6pPr marL="2514600" indent="-228600" defTabSz="9525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525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525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525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lnSpc>
                <a:spcPct val="90000"/>
              </a:lnSpc>
              <a:buSzPct val="90000"/>
              <a:buFontTx/>
              <a:buNone/>
            </a:pPr>
            <a:r>
              <a:rPr lang="en-US" altLang="en-US" sz="1600">
                <a:latin typeface="Tahoma" panose="020B0604030504040204" pitchFamily="34" charset="0"/>
              </a:rPr>
              <a:t>Spherical</a:t>
            </a:r>
            <a:br>
              <a:rPr lang="en-US" altLang="en-US" sz="1600">
                <a:latin typeface="Tahoma" panose="020B0604030504040204" pitchFamily="34" charset="0"/>
              </a:rPr>
            </a:br>
            <a:r>
              <a:rPr lang="en-US" altLang="en-US" sz="1600">
                <a:latin typeface="Tahoma" panose="020B0604030504040204" pitchFamily="34" charset="0"/>
              </a:rPr>
              <a:t>bushy</a:t>
            </a:r>
            <a:br>
              <a:rPr lang="en-US" altLang="en-US" sz="1600">
                <a:latin typeface="Tahoma" panose="020B0604030504040204" pitchFamily="34" charset="0"/>
              </a:rPr>
            </a:br>
            <a:r>
              <a:rPr lang="en-US" altLang="en-US" sz="1600">
                <a:latin typeface="Tahoma" panose="020B0604030504040204" pitchFamily="34" charset="0"/>
              </a:rPr>
              <a:t>cell</a:t>
            </a:r>
            <a:endParaRPr lang="en-GB" altLang="en-US" sz="1600">
              <a:latin typeface="Tahoma" panose="020B0604030504040204" pitchFamily="34" charset="0"/>
            </a:endParaRPr>
          </a:p>
        </p:txBody>
      </p:sp>
      <p:sp>
        <p:nvSpPr>
          <p:cNvPr id="34822" name="Line 7"/>
          <p:cNvSpPr>
            <a:spLocks noChangeShapeType="1"/>
          </p:cNvSpPr>
          <p:nvPr/>
        </p:nvSpPr>
        <p:spPr bwMode="auto">
          <a:xfrm flipH="1">
            <a:off x="7512050" y="3124200"/>
            <a:ext cx="609600" cy="304800"/>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823" name="Text Box 8"/>
          <p:cNvSpPr txBox="1">
            <a:spLocks noChangeArrowheads="1"/>
          </p:cNvSpPr>
          <p:nvPr/>
        </p:nvSpPr>
        <p:spPr bwMode="auto">
          <a:xfrm>
            <a:off x="8008938" y="3810000"/>
            <a:ext cx="1027112" cy="542925"/>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spAutoFit/>
          </a:bodyPr>
          <a:lstStyle>
            <a:lvl1pPr defTabSz="952500">
              <a:spcBef>
                <a:spcPct val="20000"/>
              </a:spcBef>
              <a:buChar char="•"/>
              <a:defRPr sz="3200">
                <a:solidFill>
                  <a:schemeClr val="tx1"/>
                </a:solidFill>
                <a:latin typeface="Arial" panose="020B0604020202020204" pitchFamily="34" charset="0"/>
              </a:defRPr>
            </a:lvl1pPr>
            <a:lvl2pPr marL="742950" indent="-285750" defTabSz="952500">
              <a:spcBef>
                <a:spcPct val="20000"/>
              </a:spcBef>
              <a:buChar char="–"/>
              <a:defRPr sz="2800">
                <a:solidFill>
                  <a:schemeClr val="tx1"/>
                </a:solidFill>
                <a:latin typeface="Arial" panose="020B0604020202020204" pitchFamily="34" charset="0"/>
              </a:defRPr>
            </a:lvl2pPr>
            <a:lvl3pPr marL="1143000" indent="-228600" defTabSz="952500">
              <a:spcBef>
                <a:spcPct val="20000"/>
              </a:spcBef>
              <a:buChar char="•"/>
              <a:defRPr sz="2400">
                <a:solidFill>
                  <a:schemeClr val="tx1"/>
                </a:solidFill>
                <a:latin typeface="Arial" panose="020B0604020202020204" pitchFamily="34" charset="0"/>
              </a:defRPr>
            </a:lvl3pPr>
            <a:lvl4pPr marL="1600200" indent="-228600" defTabSz="952500">
              <a:spcBef>
                <a:spcPct val="20000"/>
              </a:spcBef>
              <a:buChar char="–"/>
              <a:defRPr sz="2000">
                <a:solidFill>
                  <a:schemeClr val="tx1"/>
                </a:solidFill>
                <a:latin typeface="Arial" panose="020B0604020202020204" pitchFamily="34" charset="0"/>
              </a:defRPr>
            </a:lvl4pPr>
            <a:lvl5pPr marL="2057400" indent="-228600" defTabSz="952500">
              <a:spcBef>
                <a:spcPct val="20000"/>
              </a:spcBef>
              <a:buChar char="»"/>
              <a:defRPr sz="2000">
                <a:solidFill>
                  <a:schemeClr val="tx1"/>
                </a:solidFill>
                <a:latin typeface="Arial" panose="020B0604020202020204" pitchFamily="34" charset="0"/>
              </a:defRPr>
            </a:lvl5pPr>
            <a:lvl6pPr marL="2514600" indent="-228600" defTabSz="9525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525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525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525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lnSpc>
                <a:spcPct val="90000"/>
              </a:lnSpc>
              <a:buSzPct val="90000"/>
              <a:buFontTx/>
              <a:buNone/>
            </a:pPr>
            <a:r>
              <a:rPr lang="en-US" altLang="en-US" sz="1600">
                <a:latin typeface="Tahoma" panose="020B0604030504040204" pitchFamily="34" charset="0"/>
              </a:rPr>
              <a:t>Endbulb</a:t>
            </a:r>
            <a:br>
              <a:rPr lang="en-US" altLang="en-US" sz="1600">
                <a:latin typeface="Tahoma" panose="020B0604030504040204" pitchFamily="34" charset="0"/>
              </a:rPr>
            </a:br>
            <a:r>
              <a:rPr lang="en-US" altLang="en-US" sz="1600">
                <a:latin typeface="Tahoma" panose="020B0604030504040204" pitchFamily="34" charset="0"/>
              </a:rPr>
              <a:t>of Held</a:t>
            </a:r>
            <a:endParaRPr lang="en-GB" altLang="en-US" sz="1600">
              <a:latin typeface="Tahoma" panose="020B0604030504040204" pitchFamily="34" charset="0"/>
            </a:endParaRPr>
          </a:p>
        </p:txBody>
      </p:sp>
      <p:sp>
        <p:nvSpPr>
          <p:cNvPr id="34824" name="Line 9"/>
          <p:cNvSpPr>
            <a:spLocks noChangeShapeType="1"/>
          </p:cNvSpPr>
          <p:nvPr/>
        </p:nvSpPr>
        <p:spPr bwMode="auto">
          <a:xfrm flipH="1" flipV="1">
            <a:off x="7466013" y="3917950"/>
            <a:ext cx="655637" cy="196850"/>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825" name="Text Box 10"/>
          <p:cNvSpPr txBox="1">
            <a:spLocks noChangeArrowheads="1"/>
          </p:cNvSpPr>
          <p:nvPr/>
        </p:nvSpPr>
        <p:spPr bwMode="auto">
          <a:xfrm>
            <a:off x="5795963" y="4724400"/>
            <a:ext cx="1708150" cy="542925"/>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spAutoFit/>
          </a:bodyPr>
          <a:lstStyle>
            <a:lvl1pPr defTabSz="952500">
              <a:spcBef>
                <a:spcPct val="20000"/>
              </a:spcBef>
              <a:buChar char="•"/>
              <a:defRPr sz="3200">
                <a:solidFill>
                  <a:schemeClr val="tx1"/>
                </a:solidFill>
                <a:latin typeface="Arial" panose="020B0604020202020204" pitchFamily="34" charset="0"/>
              </a:defRPr>
            </a:lvl1pPr>
            <a:lvl2pPr marL="742950" indent="-285750" defTabSz="952500">
              <a:spcBef>
                <a:spcPct val="20000"/>
              </a:spcBef>
              <a:buChar char="–"/>
              <a:defRPr sz="2800">
                <a:solidFill>
                  <a:schemeClr val="tx1"/>
                </a:solidFill>
                <a:latin typeface="Arial" panose="020B0604020202020204" pitchFamily="34" charset="0"/>
              </a:defRPr>
            </a:lvl2pPr>
            <a:lvl3pPr marL="1143000" indent="-228600" defTabSz="952500">
              <a:spcBef>
                <a:spcPct val="20000"/>
              </a:spcBef>
              <a:buChar char="•"/>
              <a:defRPr sz="2400">
                <a:solidFill>
                  <a:schemeClr val="tx1"/>
                </a:solidFill>
                <a:latin typeface="Arial" panose="020B0604020202020204" pitchFamily="34" charset="0"/>
              </a:defRPr>
            </a:lvl3pPr>
            <a:lvl4pPr marL="1600200" indent="-228600" defTabSz="952500">
              <a:spcBef>
                <a:spcPct val="20000"/>
              </a:spcBef>
              <a:buChar char="–"/>
              <a:defRPr sz="2000">
                <a:solidFill>
                  <a:schemeClr val="tx1"/>
                </a:solidFill>
                <a:latin typeface="Arial" panose="020B0604020202020204" pitchFamily="34" charset="0"/>
              </a:defRPr>
            </a:lvl4pPr>
            <a:lvl5pPr marL="2057400" indent="-228600" defTabSz="952500">
              <a:spcBef>
                <a:spcPct val="20000"/>
              </a:spcBef>
              <a:buChar char="»"/>
              <a:defRPr sz="2000">
                <a:solidFill>
                  <a:schemeClr val="tx1"/>
                </a:solidFill>
                <a:latin typeface="Arial" panose="020B0604020202020204" pitchFamily="34" charset="0"/>
              </a:defRPr>
            </a:lvl5pPr>
            <a:lvl6pPr marL="2514600" indent="-228600" defTabSz="9525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525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525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525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lnSpc>
                <a:spcPct val="90000"/>
              </a:lnSpc>
              <a:buSzPct val="90000"/>
              <a:buFontTx/>
              <a:buNone/>
            </a:pPr>
            <a:r>
              <a:rPr lang="en-US" altLang="en-US" sz="1600">
                <a:latin typeface="Tahoma" panose="020B0604030504040204" pitchFamily="34" charset="0"/>
              </a:rPr>
              <a:t>Auditory nerve</a:t>
            </a:r>
            <a:br>
              <a:rPr lang="en-US" altLang="en-US" sz="1600">
                <a:latin typeface="Tahoma" panose="020B0604030504040204" pitchFamily="34" charset="0"/>
              </a:rPr>
            </a:br>
            <a:r>
              <a:rPr lang="en-US" altLang="en-US" sz="1600">
                <a:latin typeface="Tahoma" panose="020B0604030504040204" pitchFamily="34" charset="0"/>
              </a:rPr>
              <a:t>fiber</a:t>
            </a:r>
            <a:endParaRPr lang="en-GB" altLang="en-US" sz="1600">
              <a:latin typeface="Tahoma" panose="020B0604030504040204" pitchFamily="34" charset="0"/>
            </a:endParaRPr>
          </a:p>
        </p:txBody>
      </p:sp>
      <p:sp>
        <p:nvSpPr>
          <p:cNvPr id="34826" name="Line 11"/>
          <p:cNvSpPr>
            <a:spLocks noChangeShapeType="1"/>
          </p:cNvSpPr>
          <p:nvPr/>
        </p:nvSpPr>
        <p:spPr bwMode="auto">
          <a:xfrm flipV="1">
            <a:off x="6292850" y="4419600"/>
            <a:ext cx="457200" cy="304800"/>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395288" y="188913"/>
            <a:ext cx="8640762"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GB" altLang="en-US" sz="2800" b="0">
                <a:latin typeface="Comic Sans MS" panose="030F0702030302020204" pitchFamily="66" charset="0"/>
              </a:rPr>
              <a:t>MSO neurons can detect interaural time (phase) differences</a:t>
            </a:r>
          </a:p>
        </p:txBody>
      </p:sp>
      <p:pic>
        <p:nvPicPr>
          <p:cNvPr id="35843" name="Picture 4" descr="ITD cod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700213"/>
            <a:ext cx="8567738"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5" descr="AuditoryNeurosciFig5-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06913"/>
            <a:ext cx="6011863" cy="235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Oval 6"/>
          <p:cNvSpPr>
            <a:spLocks noChangeArrowheads="1"/>
          </p:cNvSpPr>
          <p:nvPr/>
        </p:nvSpPr>
        <p:spPr bwMode="auto">
          <a:xfrm rot="-1792257">
            <a:off x="3419475" y="5013325"/>
            <a:ext cx="720725" cy="1368425"/>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GB" altLang="en-US" sz="180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5"/>
          <p:cNvSpPr>
            <a:spLocks noChangeArrowheads="1"/>
          </p:cNvSpPr>
          <p:nvPr/>
        </p:nvSpPr>
        <p:spPr bwMode="auto">
          <a:xfrm>
            <a:off x="468313" y="188913"/>
            <a:ext cx="8640762"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b="0">
                <a:latin typeface="Comic Sans MS" panose="030F0702030302020204" pitchFamily="66" charset="0"/>
              </a:rPr>
              <a:t>The Jeffress model: mapping ITDs in the brain?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2157" y="1147567"/>
            <a:ext cx="6519685" cy="456286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ChangeArrowheads="1"/>
          </p:cNvSpPr>
          <p:nvPr/>
        </p:nvSpPr>
        <p:spPr bwMode="auto">
          <a:xfrm>
            <a:off x="252413" y="188913"/>
            <a:ext cx="8640762"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b="0">
                <a:latin typeface="Comic Sans MS" panose="030F0702030302020204" pitchFamily="66" charset="0"/>
              </a:rPr>
              <a:t>The Jeffress model: mapping ITDs in the brain?</a:t>
            </a:r>
          </a:p>
        </p:txBody>
      </p:sp>
      <p:sp>
        <p:nvSpPr>
          <p:cNvPr id="38915" name="Text Box 6"/>
          <p:cNvSpPr txBox="1">
            <a:spLocks noChangeArrowheads="1"/>
          </p:cNvSpPr>
          <p:nvPr/>
        </p:nvSpPr>
        <p:spPr bwMode="auto">
          <a:xfrm>
            <a:off x="8191500" y="6524625"/>
            <a:ext cx="844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400" b="0"/>
              <a:t>Tom Yin</a:t>
            </a:r>
          </a:p>
        </p:txBody>
      </p:sp>
      <p:pic>
        <p:nvPicPr>
          <p:cNvPr id="3" name="jeffres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5616" y="836712"/>
            <a:ext cx="6912768" cy="5184576"/>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AuditoryNeurosciFig5-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413" y="1052513"/>
            <a:ext cx="579596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6" descr="cute_guinea_pig-wallpaper-2048x1536"/>
          <p:cNvPicPr>
            <a:picLocks noChangeAspect="1" noChangeArrowheads="1"/>
          </p:cNvPicPr>
          <p:nvPr/>
        </p:nvPicPr>
        <p:blipFill>
          <a:blip r:embed="rId3">
            <a:extLst>
              <a:ext uri="{28A0092B-C50C-407E-A947-70E740481C1C}">
                <a14:useLocalDpi xmlns:a14="http://schemas.microsoft.com/office/drawing/2010/main" val="0"/>
              </a:ext>
            </a:extLst>
          </a:blip>
          <a:srcRect l="1845" r="1845"/>
          <a:stretch>
            <a:fillRect/>
          </a:stretch>
        </p:blipFill>
        <p:spPr bwMode="auto">
          <a:xfrm>
            <a:off x="1908175" y="5589588"/>
            <a:ext cx="1512888"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Rectangle 7"/>
          <p:cNvSpPr>
            <a:spLocks noChangeArrowheads="1"/>
          </p:cNvSpPr>
          <p:nvPr/>
        </p:nvSpPr>
        <p:spPr bwMode="auto">
          <a:xfrm>
            <a:off x="395288" y="87313"/>
            <a:ext cx="8640762"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b="0">
                <a:latin typeface="Comic Sans MS" panose="030F0702030302020204" pitchFamily="66" charset="0"/>
              </a:rPr>
              <a:t>ITD tuning varies with sound frequency: no map?</a:t>
            </a:r>
          </a:p>
        </p:txBody>
      </p:sp>
      <p:sp>
        <p:nvSpPr>
          <p:cNvPr id="40965" name="Line 9"/>
          <p:cNvSpPr>
            <a:spLocks noChangeShapeType="1"/>
          </p:cNvSpPr>
          <p:nvPr/>
        </p:nvSpPr>
        <p:spPr bwMode="auto">
          <a:xfrm flipH="1">
            <a:off x="2413000" y="4941888"/>
            <a:ext cx="144463" cy="93503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966" name="Line 10"/>
          <p:cNvSpPr>
            <a:spLocks noChangeShapeType="1"/>
          </p:cNvSpPr>
          <p:nvPr/>
        </p:nvSpPr>
        <p:spPr bwMode="auto">
          <a:xfrm>
            <a:off x="2916238" y="4941888"/>
            <a:ext cx="144462" cy="93503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514062" name="Group 14"/>
          <p:cNvGrpSpPr>
            <a:grpSpLocks/>
          </p:cNvGrpSpPr>
          <p:nvPr/>
        </p:nvGrpSpPr>
        <p:grpSpPr bwMode="auto">
          <a:xfrm>
            <a:off x="5651500" y="1125538"/>
            <a:ext cx="6345238" cy="5732462"/>
            <a:chOff x="3560" y="709"/>
            <a:chExt cx="3997" cy="3611"/>
          </a:xfrm>
        </p:grpSpPr>
        <p:pic>
          <p:nvPicPr>
            <p:cNvPr id="409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6" y="827"/>
              <a:ext cx="3861" cy="3493"/>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40969" name="Text Box 11"/>
            <p:cNvSpPr txBox="1">
              <a:spLocks noChangeArrowheads="1"/>
            </p:cNvSpPr>
            <p:nvPr/>
          </p:nvSpPr>
          <p:spPr bwMode="auto">
            <a:xfrm>
              <a:off x="4105" y="3974"/>
              <a:ext cx="135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400" b="0"/>
                <a:t>McAlpine and colleagues</a:t>
              </a:r>
            </a:p>
          </p:txBody>
        </p:sp>
        <p:sp>
          <p:nvSpPr>
            <p:cNvPr id="40970" name="Rectangle 12"/>
            <p:cNvSpPr>
              <a:spLocks noChangeArrowheads="1"/>
            </p:cNvSpPr>
            <p:nvPr/>
          </p:nvSpPr>
          <p:spPr bwMode="auto">
            <a:xfrm>
              <a:off x="3560" y="709"/>
              <a:ext cx="409" cy="3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40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ln/>
        </p:spPr>
        <p:txBody>
          <a:bodyPr/>
          <a:lstStyle/>
          <a:p>
            <a:r>
              <a:rPr lang="en-GB" altLang="en-US"/>
              <a:t>The Calyx of Held</a:t>
            </a:r>
            <a:endParaRPr lang="en-US" altLang="en-US"/>
          </a:p>
        </p:txBody>
      </p:sp>
      <p:sp>
        <p:nvSpPr>
          <p:cNvPr id="117763" name="Rectangle 3"/>
          <p:cNvSpPr>
            <a:spLocks noGrp="1" noChangeArrowheads="1"/>
          </p:cNvSpPr>
          <p:nvPr>
            <p:ph type="body" idx="1"/>
          </p:nvPr>
        </p:nvSpPr>
        <p:spPr>
          <a:xfrm>
            <a:off x="3733800" y="4267200"/>
            <a:ext cx="5105400" cy="2209800"/>
          </a:xfrm>
          <a:ln/>
        </p:spPr>
        <p:txBody>
          <a:bodyPr/>
          <a:lstStyle/>
          <a:p>
            <a:pPr>
              <a:lnSpc>
                <a:spcPct val="90000"/>
              </a:lnSpc>
            </a:pPr>
            <a:r>
              <a:rPr lang="en-US" altLang="en-US" sz="2000"/>
              <a:t>MNTB relay neurons receive their input via very large </a:t>
            </a:r>
            <a:r>
              <a:rPr lang="en-US" altLang="en-US" sz="2000" i="1"/>
              <a:t>calyx of Held</a:t>
            </a:r>
            <a:r>
              <a:rPr lang="en-US" altLang="en-US" sz="2000"/>
              <a:t> synapses.</a:t>
            </a:r>
          </a:p>
          <a:p>
            <a:pPr>
              <a:lnSpc>
                <a:spcPct val="90000"/>
              </a:lnSpc>
            </a:pPr>
            <a:r>
              <a:rPr lang="en-US" altLang="en-US" sz="2000"/>
              <a:t>These secure synapses would not be needed if the MNTB only fed into “ILD pathway” in the LSO. </a:t>
            </a:r>
          </a:p>
          <a:p>
            <a:pPr>
              <a:lnSpc>
                <a:spcPct val="90000"/>
              </a:lnSpc>
            </a:pPr>
            <a:r>
              <a:rPr lang="en-US" altLang="en-US" sz="2000"/>
              <a:t>MNTB also provides precisely timed inhibition to MSO.</a:t>
            </a:r>
          </a:p>
        </p:txBody>
      </p:sp>
      <p:pic>
        <p:nvPicPr>
          <p:cNvPr id="1177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066800"/>
            <a:ext cx="4786313" cy="311150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bg1"/>
                </a:solidFill>
              </a14:hiddenFill>
            </a:ext>
          </a:extLst>
        </p:spPr>
      </p:pic>
      <p:pic>
        <p:nvPicPr>
          <p:cNvPr id="1177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3375025" cy="525780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bg1"/>
                </a:solidFill>
              </a14:hiddenFill>
            </a:ext>
          </a:extLst>
        </p:spPr>
      </p:pic>
    </p:spTree>
    <p:extLst>
      <p:ext uri="{BB962C8B-B14F-4D97-AF65-F5344CB8AC3E}">
        <p14:creationId xmlns:p14="http://schemas.microsoft.com/office/powerpoint/2010/main" val="4375756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107950" y="0"/>
            <a:ext cx="8915400" cy="914400"/>
          </a:xfrm>
        </p:spPr>
        <p:txBody>
          <a:bodyPr/>
          <a:lstStyle/>
          <a:p>
            <a:pPr eaLnBrk="1" hangingPunct="1"/>
            <a:r>
              <a:rPr lang="en-GB" altLang="en-US" sz="2800" smtClean="0">
                <a:latin typeface="Comic Sans MS" panose="030F0702030302020204" pitchFamily="66" charset="0"/>
              </a:rPr>
              <a:t>Measuring auditory localization performance</a:t>
            </a:r>
          </a:p>
        </p:txBody>
      </p:sp>
      <p:graphicFrame>
        <p:nvGraphicFramePr>
          <p:cNvPr id="41987" name="Object 3"/>
          <p:cNvGraphicFramePr>
            <a:graphicFrameLocks noChangeAspect="1"/>
          </p:cNvGraphicFramePr>
          <p:nvPr/>
        </p:nvGraphicFramePr>
        <p:xfrm>
          <a:off x="533400" y="914400"/>
          <a:ext cx="8077200" cy="5387975"/>
        </p:xfrm>
        <a:graphic>
          <a:graphicData uri="http://schemas.openxmlformats.org/presentationml/2006/ole">
            <mc:AlternateContent xmlns:mc="http://schemas.openxmlformats.org/markup-compatibility/2006">
              <mc:Choice xmlns:v="urn:schemas-microsoft-com:vml" Requires="v">
                <p:oleObj spid="_x0000_s42000" name="Image" r:id="rId4" imgW="1083222" imgH="722148" progId="Photoshop.Image.6">
                  <p:embed/>
                </p:oleObj>
              </mc:Choice>
              <mc:Fallback>
                <p:oleObj name="Image" r:id="rId4" imgW="1083222" imgH="722148" progId="Photoshop.Image.6">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914400"/>
                        <a:ext cx="8077200" cy="538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8" name="Text Box 4"/>
          <p:cNvSpPr txBox="1">
            <a:spLocks noChangeArrowheads="1"/>
          </p:cNvSpPr>
          <p:nvPr/>
        </p:nvSpPr>
        <p:spPr bwMode="auto">
          <a:xfrm>
            <a:off x="6765925" y="3089275"/>
            <a:ext cx="1731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a:solidFill>
                  <a:srgbClr val="FF0000"/>
                </a:solidFill>
              </a:rPr>
              <a:t>10-20 </a:t>
            </a:r>
            <a:r>
              <a:rPr lang="en-GB" altLang="en-US" sz="2400">
                <a:solidFill>
                  <a:srgbClr val="FF0000"/>
                </a:solidFill>
                <a:cs typeface="Times New Roman" panose="02020603050405020304" pitchFamily="18" charset="0"/>
              </a:rPr>
              <a:t>μsec</a:t>
            </a:r>
            <a:endParaRPr lang="en-GB" altLang="en-US" sz="2400">
              <a:solidFill>
                <a:srgbClr val="FF0000"/>
              </a:solidFill>
            </a:endParaRPr>
          </a:p>
        </p:txBody>
      </p:sp>
      <p:sp>
        <p:nvSpPr>
          <p:cNvPr id="41989" name="Text Box 5"/>
          <p:cNvSpPr txBox="1">
            <a:spLocks noChangeArrowheads="1"/>
          </p:cNvSpPr>
          <p:nvPr/>
        </p:nvSpPr>
        <p:spPr bwMode="auto">
          <a:xfrm>
            <a:off x="6781800" y="4189413"/>
            <a:ext cx="187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a:solidFill>
                  <a:srgbClr val="FF0000"/>
                </a:solidFill>
              </a:rPr>
              <a:t>1-2 degrees</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2124075" y="0"/>
            <a:ext cx="74168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b="0">
                <a:latin typeface="Comic Sans MS" panose="030F0702030302020204" pitchFamily="66" charset="0"/>
              </a:rPr>
              <a:t>Spatial hearing in barn owls</a:t>
            </a:r>
          </a:p>
        </p:txBody>
      </p:sp>
      <p:sp>
        <p:nvSpPr>
          <p:cNvPr id="44035" name="Text Box 3"/>
          <p:cNvSpPr txBox="1">
            <a:spLocks noChangeArrowheads="1"/>
          </p:cNvSpPr>
          <p:nvPr/>
        </p:nvSpPr>
        <p:spPr bwMode="auto">
          <a:xfrm>
            <a:off x="6745288" y="6381750"/>
            <a:ext cx="21478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400" b="0">
                <a:latin typeface="Comic Sans MS" panose="030F0702030302020204" pitchFamily="66" charset="0"/>
              </a:rPr>
              <a:t>Knudsen and colleagues </a:t>
            </a:r>
            <a:endParaRPr lang="en-US" altLang="en-US" sz="1400" b="0">
              <a:latin typeface="Comic Sans MS" panose="030F0702030302020204" pitchFamily="66" charset="0"/>
            </a:endParaRPr>
          </a:p>
        </p:txBody>
      </p:sp>
      <p:pic>
        <p:nvPicPr>
          <p:cNvPr id="44036" name="Picture 5"/>
          <p:cNvPicPr>
            <a:picLocks noChangeAspect="1" noChangeArrowheads="1"/>
          </p:cNvPicPr>
          <p:nvPr/>
        </p:nvPicPr>
        <p:blipFill>
          <a:blip r:embed="rId3">
            <a:extLst>
              <a:ext uri="{28A0092B-C50C-407E-A947-70E740481C1C}">
                <a14:useLocalDpi xmlns:a14="http://schemas.microsoft.com/office/drawing/2010/main" val="0"/>
              </a:ext>
            </a:extLst>
          </a:blip>
          <a:srcRect l="8597"/>
          <a:stretch>
            <a:fillRect/>
          </a:stretch>
        </p:blipFill>
        <p:spPr bwMode="auto">
          <a:xfrm>
            <a:off x="1547813" y="836613"/>
            <a:ext cx="50895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304800" y="304800"/>
            <a:ext cx="7939608" cy="588963"/>
          </a:xfrm>
          <a:ln/>
        </p:spPr>
        <p:txBody>
          <a:bodyPr/>
          <a:lstStyle/>
          <a:p>
            <a:r>
              <a:rPr lang="en-GB" altLang="en-US" dirty="0"/>
              <a:t>Binaural Cues in the Barn Owl</a:t>
            </a:r>
          </a:p>
        </p:txBody>
      </p:sp>
      <p:sp>
        <p:nvSpPr>
          <p:cNvPr id="111619" name="Rectangle 3"/>
          <p:cNvSpPr>
            <a:spLocks noGrp="1" noChangeArrowheads="1"/>
          </p:cNvSpPr>
          <p:nvPr>
            <p:ph type="body" idx="1"/>
          </p:nvPr>
        </p:nvSpPr>
        <p:spPr>
          <a:xfrm>
            <a:off x="6172200" y="1143000"/>
            <a:ext cx="2743200" cy="4953000"/>
          </a:xfrm>
          <a:ln/>
        </p:spPr>
        <p:txBody>
          <a:bodyPr/>
          <a:lstStyle/>
          <a:p>
            <a:pPr marL="0" indent="0">
              <a:buFontTx/>
              <a:buNone/>
            </a:pPr>
            <a:r>
              <a:rPr lang="en-GB" altLang="en-US" sz="2100" dirty="0"/>
              <a:t>Barn owls have highly asymmetric outer ears, with one ear pointing up, the other down. Consequently, at high frequencies, barn owl ILDs vary with elevation, rather than with azimuth (D). Consequently ITD and ILD cues together form a grid specifying azimuth and elevation respectively.</a:t>
            </a:r>
          </a:p>
        </p:txBody>
      </p:sp>
      <p:sp>
        <p:nvSpPr>
          <p:cNvPr id="111621" name="Rectangle 5"/>
          <p:cNvSpPr>
            <a:spLocks noChangeArrowheads="1"/>
          </p:cNvSpPr>
          <p:nvPr/>
        </p:nvSpPr>
        <p:spPr bwMode="auto">
          <a:xfrm>
            <a:off x="2471738" y="1362075"/>
            <a:ext cx="9144000" cy="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endParaRPr lang="en-GB"/>
          </a:p>
        </p:txBody>
      </p:sp>
      <p:sp>
        <p:nvSpPr>
          <p:cNvPr id="111625" name="Rectangle 9"/>
          <p:cNvSpPr>
            <a:spLocks noChangeArrowheads="1"/>
          </p:cNvSpPr>
          <p:nvPr/>
        </p:nvSpPr>
        <p:spPr bwMode="auto">
          <a:xfrm>
            <a:off x="2471738" y="1362075"/>
            <a:ext cx="9144000" cy="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endParaRPr lang="en-GB"/>
          </a:p>
        </p:txBody>
      </p:sp>
      <p:graphicFrame>
        <p:nvGraphicFramePr>
          <p:cNvPr id="111624" name="Object 8"/>
          <p:cNvGraphicFramePr>
            <a:graphicFrameLocks noChangeAspect="1"/>
          </p:cNvGraphicFramePr>
          <p:nvPr/>
        </p:nvGraphicFramePr>
        <p:xfrm>
          <a:off x="381000" y="990600"/>
          <a:ext cx="5715000" cy="5622925"/>
        </p:xfrm>
        <a:graphic>
          <a:graphicData uri="http://schemas.openxmlformats.org/presentationml/2006/ole">
            <mc:AlternateContent xmlns:mc="http://schemas.openxmlformats.org/markup-compatibility/2006">
              <mc:Choice xmlns:v="urn:schemas-microsoft-com:vml" Requires="v">
                <p:oleObj spid="_x0000_s80906" r:id="rId3" imgW="4201160" imgH="4150360" progId="Word.Picture.8">
                  <p:embed/>
                </p:oleObj>
              </mc:Choice>
              <mc:Fallback>
                <p:oleObj r:id="rId3" imgW="4201160" imgH="4150360"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92" b="259"/>
                      <a:stretch>
                        <a:fillRect/>
                      </a:stretch>
                    </p:blipFill>
                    <p:spPr bwMode="auto">
                      <a:xfrm>
                        <a:off x="381000" y="990600"/>
                        <a:ext cx="5715000" cy="5622925"/>
                      </a:xfrm>
                      <a:prstGeom prst="rect">
                        <a:avLst/>
                      </a:prstGeom>
                      <a:noFill/>
                      <a:ln w="9525">
                        <a:solidFill>
                          <a:schemeClr val="tx1"/>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841608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AuditoryNeurosciFig5-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733425"/>
            <a:ext cx="633095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5"/>
          <p:cNvSpPr>
            <a:spLocks noChangeArrowheads="1"/>
          </p:cNvSpPr>
          <p:nvPr/>
        </p:nvSpPr>
        <p:spPr bwMode="auto">
          <a:xfrm>
            <a:off x="252413" y="115888"/>
            <a:ext cx="8640762"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b="0">
                <a:latin typeface="Comic Sans MS" panose="030F0702030302020204" pitchFamily="66" charset="0"/>
              </a:rPr>
              <a:t>A map of auditory space in the barn owl’s midbrain </a:t>
            </a:r>
          </a:p>
        </p:txBody>
      </p:sp>
      <p:sp>
        <p:nvSpPr>
          <p:cNvPr id="46084" name="Text Box 6"/>
          <p:cNvSpPr txBox="1">
            <a:spLocks noChangeArrowheads="1"/>
          </p:cNvSpPr>
          <p:nvPr/>
        </p:nvSpPr>
        <p:spPr bwMode="auto">
          <a:xfrm>
            <a:off x="7164388" y="6381750"/>
            <a:ext cx="16843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400" b="0"/>
              <a:t>Knudsen &amp; Konishi</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1152525" y="0"/>
            <a:ext cx="7991475"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b="0">
                <a:latin typeface="Comic Sans MS" panose="030F0702030302020204" pitchFamily="66" charset="0"/>
              </a:rPr>
              <a:t>Representing the visual world in the brain      </a:t>
            </a:r>
          </a:p>
        </p:txBody>
      </p:sp>
      <p:pic>
        <p:nvPicPr>
          <p:cNvPr id="921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692150"/>
            <a:ext cx="5535613" cy="590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0" name="Text Box 6"/>
          <p:cNvSpPr txBox="1">
            <a:spLocks noChangeArrowheads="1"/>
          </p:cNvSpPr>
          <p:nvPr/>
        </p:nvSpPr>
        <p:spPr bwMode="auto">
          <a:xfrm>
            <a:off x="6042025" y="6553200"/>
            <a:ext cx="31019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400" b="0"/>
              <a:t>Society for Neuroscience Brain Facts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323850" y="303213"/>
            <a:ext cx="8135938" cy="533400"/>
          </a:xfrm>
        </p:spPr>
        <p:txBody>
          <a:bodyPr/>
          <a:lstStyle/>
          <a:p>
            <a:pPr eaLnBrk="1" hangingPunct="1"/>
            <a:r>
              <a:rPr lang="en-GB" altLang="en-US" sz="2800" smtClean="0">
                <a:latin typeface="Comic Sans MS" panose="030F0702030302020204" pitchFamily="66" charset="0"/>
              </a:rPr>
              <a:t>Sensory map registration in the mammalian superior colliculus</a:t>
            </a:r>
          </a:p>
        </p:txBody>
      </p:sp>
      <p:pic>
        <p:nvPicPr>
          <p:cNvPr id="47107" name="Picture 3" descr="Figure 1"/>
          <p:cNvPicPr>
            <a:picLocks noChangeAspect="1" noChangeArrowheads="1"/>
          </p:cNvPicPr>
          <p:nvPr/>
        </p:nvPicPr>
        <p:blipFill>
          <a:blip r:embed="rId3">
            <a:extLst>
              <a:ext uri="{28A0092B-C50C-407E-A947-70E740481C1C}">
                <a14:useLocalDpi xmlns:a14="http://schemas.microsoft.com/office/drawing/2010/main" val="0"/>
              </a:ext>
            </a:extLst>
          </a:blip>
          <a:srcRect t="29938" r="47839" b="33679"/>
          <a:stretch>
            <a:fillRect/>
          </a:stretch>
        </p:blipFill>
        <p:spPr bwMode="auto">
          <a:xfrm>
            <a:off x="0" y="1700213"/>
            <a:ext cx="4932363"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2650" y="2205038"/>
            <a:ext cx="4451350"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descr="fig21"/>
          <p:cNvPicPr>
            <a:picLocks noChangeAspect="1" noChangeArrowheads="1"/>
          </p:cNvPicPr>
          <p:nvPr/>
        </p:nvPicPr>
        <p:blipFill>
          <a:blip r:embed="rId3" cstate="print">
            <a:extLst>
              <a:ext uri="{28A0092B-C50C-407E-A947-70E740481C1C}">
                <a14:useLocalDpi xmlns:a14="http://schemas.microsoft.com/office/drawing/2010/main" val="0"/>
              </a:ext>
            </a:extLst>
          </a:blip>
          <a:srcRect t="2000" b="9001"/>
          <a:stretch>
            <a:fillRect/>
          </a:stretch>
        </p:blipFill>
        <p:spPr bwMode="auto">
          <a:xfrm>
            <a:off x="1476375" y="450850"/>
            <a:ext cx="7199313" cy="640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7"/>
          <p:cNvSpPr txBox="1">
            <a:spLocks noChangeArrowheads="1"/>
          </p:cNvSpPr>
          <p:nvPr/>
        </p:nvSpPr>
        <p:spPr bwMode="auto">
          <a:xfrm>
            <a:off x="6084888" y="6508750"/>
            <a:ext cx="2184400" cy="304800"/>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400" b="0"/>
              <a:t>Visual best azimuth (deg)</a:t>
            </a:r>
          </a:p>
        </p:txBody>
      </p:sp>
      <p:sp>
        <p:nvSpPr>
          <p:cNvPr id="49156" name="Text Box 8"/>
          <p:cNvSpPr txBox="1">
            <a:spLocks noChangeArrowheads="1"/>
          </p:cNvSpPr>
          <p:nvPr/>
        </p:nvSpPr>
        <p:spPr bwMode="auto">
          <a:xfrm rot="-5400000">
            <a:off x="4844256" y="5172869"/>
            <a:ext cx="2351088" cy="304800"/>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400" b="0"/>
              <a:t>Auditory best azimuth (deg)</a:t>
            </a:r>
          </a:p>
        </p:txBody>
      </p:sp>
      <p:sp>
        <p:nvSpPr>
          <p:cNvPr id="49157" name="Rectangle 2"/>
          <p:cNvSpPr>
            <a:spLocks noGrp="1" noChangeArrowheads="1"/>
          </p:cNvSpPr>
          <p:nvPr>
            <p:ph type="title" idx="4294967295"/>
          </p:nvPr>
        </p:nvSpPr>
        <p:spPr>
          <a:xfrm>
            <a:off x="-106363" y="0"/>
            <a:ext cx="9502776" cy="533400"/>
          </a:xfrm>
        </p:spPr>
        <p:txBody>
          <a:bodyPr/>
          <a:lstStyle/>
          <a:p>
            <a:pPr algn="l" eaLnBrk="1" hangingPunct="1"/>
            <a:r>
              <a:rPr lang="en-GB" altLang="en-US" sz="2500" smtClean="0">
                <a:latin typeface="Comic Sans MS" panose="030F0702030302020204" pitchFamily="66" charset="0"/>
              </a:rPr>
              <a:t>Sensory map registration in the mammalian superior colliculus</a:t>
            </a:r>
          </a:p>
        </p:txBody>
      </p:sp>
      <p:sp>
        <p:nvSpPr>
          <p:cNvPr id="49158" name="Text Box 9"/>
          <p:cNvSpPr txBox="1">
            <a:spLocks noChangeArrowheads="1"/>
          </p:cNvSpPr>
          <p:nvPr/>
        </p:nvSpPr>
        <p:spPr bwMode="auto">
          <a:xfrm>
            <a:off x="87313" y="6451600"/>
            <a:ext cx="17811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400" b="0"/>
              <a:t>King and colleagues</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ctrTitle"/>
          </p:nvPr>
        </p:nvSpPr>
        <p:spPr>
          <a:xfrm>
            <a:off x="685441" y="2130121"/>
            <a:ext cx="7773120" cy="1470240"/>
          </a:xfrm>
        </p:spPr>
        <p:txBody>
          <a:bodyPr anchor="ctr"/>
          <a:lstStyle/>
          <a:p>
            <a:r>
              <a:rPr lang="en-GB" sz="3991" dirty="0" smtClean="0"/>
              <a:t>Break</a:t>
            </a:r>
            <a:endParaRPr lang="en-GB" sz="3991" dirty="0"/>
          </a:p>
        </p:txBody>
      </p:sp>
      <p:sp>
        <p:nvSpPr>
          <p:cNvPr id="62467" name="Rectangle 3"/>
          <p:cNvSpPr>
            <a:spLocks noGrp="1" noChangeArrowheads="1"/>
          </p:cNvSpPr>
          <p:nvPr>
            <p:ph type="subTitle" idx="1"/>
          </p:nvPr>
        </p:nvSpPr>
        <p:spPr>
          <a:xfrm>
            <a:off x="1372321" y="3885481"/>
            <a:ext cx="6400800" cy="1752480"/>
          </a:xfrm>
        </p:spPr>
        <p:txBody>
          <a:bodyPr/>
          <a:lstStyle/>
          <a:p>
            <a:pPr>
              <a:lnSpc>
                <a:spcPct val="93000"/>
              </a:lnSpc>
              <a:spcAft>
                <a:spcPct val="0"/>
              </a:spcAft>
            </a:pPr>
            <a:endParaRPr lang="en-US" sz="2903">
              <a:latin typeface="Arial" panose="020B0604020202020204" pitchFamily="34" charset="0"/>
            </a:endParaRPr>
          </a:p>
        </p:txBody>
      </p:sp>
    </p:spTree>
    <p:extLst>
      <p:ext uri="{BB962C8B-B14F-4D97-AF65-F5344CB8AC3E}">
        <p14:creationId xmlns:p14="http://schemas.microsoft.com/office/powerpoint/2010/main" val="29515093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JenkinsBo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4540250"/>
            <a:ext cx="4321175" cy="231775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03" name="Rectangle 4"/>
          <p:cNvSpPr>
            <a:spLocks noChangeArrowheads="1"/>
          </p:cNvSpPr>
          <p:nvPr/>
        </p:nvSpPr>
        <p:spPr bwMode="auto">
          <a:xfrm>
            <a:off x="212725" y="188913"/>
            <a:ext cx="885666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500" b="0">
                <a:latin typeface="Comic Sans MS" panose="030F0702030302020204" pitchFamily="66" charset="0"/>
              </a:rPr>
              <a:t>Lesion studies show that the auditory cortex is required for sound localization</a:t>
            </a:r>
          </a:p>
        </p:txBody>
      </p:sp>
      <p:pic>
        <p:nvPicPr>
          <p:cNvPr id="51204" name="Picture 2" descr="AuditoryNeurosciFig2-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908050"/>
            <a:ext cx="8243887"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Rectangle 6"/>
          <p:cNvSpPr>
            <a:spLocks noChangeArrowheads="1"/>
          </p:cNvSpPr>
          <p:nvPr/>
        </p:nvSpPr>
        <p:spPr bwMode="auto">
          <a:xfrm>
            <a:off x="6488113" y="4508500"/>
            <a:ext cx="360362" cy="23495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AuditoryNeurosciFig5-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338" y="1312863"/>
            <a:ext cx="10390188"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5"/>
          <p:cNvSpPr>
            <a:spLocks noChangeArrowheads="1"/>
          </p:cNvSpPr>
          <p:nvPr/>
        </p:nvSpPr>
        <p:spPr bwMode="auto">
          <a:xfrm>
            <a:off x="395288" y="231775"/>
            <a:ext cx="8208962"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800" b="0">
                <a:latin typeface="Comic Sans MS" panose="030F0702030302020204" pitchFamily="66" charset="0"/>
              </a:rPr>
              <a:t>Spatial receptive fields in the auditory cortex</a:t>
            </a:r>
          </a:p>
        </p:txBody>
      </p:sp>
      <p:sp>
        <p:nvSpPr>
          <p:cNvPr id="52228" name="TextBox 1"/>
          <p:cNvSpPr txBox="1">
            <a:spLocks noChangeArrowheads="1"/>
          </p:cNvSpPr>
          <p:nvPr/>
        </p:nvSpPr>
        <p:spPr bwMode="auto">
          <a:xfrm>
            <a:off x="33338" y="4581525"/>
            <a:ext cx="9110662"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GB" altLang="en-US" sz="2200" b="0"/>
              <a:t>Spatial tuning is heterogeneous, but most neurons prefer contralateral locations</a:t>
            </a:r>
          </a:p>
          <a:p>
            <a:pPr eaLnBrk="1" hangingPunct="1">
              <a:spcBef>
                <a:spcPct val="0"/>
              </a:spcBef>
            </a:pPr>
            <a:r>
              <a:rPr lang="en-GB" altLang="en-US" sz="2200" b="0"/>
              <a:t>No map of spatial location</a:t>
            </a:r>
          </a:p>
          <a:p>
            <a:pPr eaLnBrk="1" hangingPunct="1">
              <a:spcBef>
                <a:spcPct val="0"/>
              </a:spcBef>
            </a:pPr>
            <a:r>
              <a:rPr lang="en-GB" altLang="en-US" sz="2200" b="0"/>
              <a:t>Comparison of activity of neuronal populations tuned to each side of space</a:t>
            </a:r>
            <a:endParaRPr lang="en-GB" altLang="en-US" sz="2400" b="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6" name="Group 2"/>
          <p:cNvGrpSpPr>
            <a:grpSpLocks/>
          </p:cNvGrpSpPr>
          <p:nvPr/>
        </p:nvGrpSpPr>
        <p:grpSpPr bwMode="auto">
          <a:xfrm>
            <a:off x="838200" y="1905000"/>
            <a:ext cx="7543800" cy="4038600"/>
            <a:chOff x="528" y="1392"/>
            <a:chExt cx="4752" cy="2544"/>
          </a:xfrm>
        </p:grpSpPr>
        <p:sp>
          <p:nvSpPr>
            <p:cNvPr id="103427" name="Rectangle 3"/>
            <p:cNvSpPr>
              <a:spLocks noChangeArrowheads="1"/>
            </p:cNvSpPr>
            <p:nvPr/>
          </p:nvSpPr>
          <p:spPr bwMode="auto">
            <a:xfrm>
              <a:off x="528" y="1392"/>
              <a:ext cx="4752" cy="2544"/>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103428"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673" t="16806" r="4337" b="9604"/>
            <a:stretch>
              <a:fillRect/>
            </a:stretch>
          </p:blipFill>
          <p:spPr bwMode="auto">
            <a:xfrm>
              <a:off x="864" y="1488"/>
              <a:ext cx="4232" cy="2431"/>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3429" name="Rectangle 5"/>
          <p:cNvSpPr>
            <a:spLocks noGrp="1" noChangeArrowheads="1"/>
          </p:cNvSpPr>
          <p:nvPr>
            <p:ph type="title"/>
          </p:nvPr>
        </p:nvSpPr>
        <p:spPr>
          <a:xfrm>
            <a:off x="381000" y="762000"/>
            <a:ext cx="7848600" cy="528638"/>
          </a:xfrm>
          <a:ln/>
        </p:spPr>
        <p:txBody>
          <a:bodyPr/>
          <a:lstStyle/>
          <a:p>
            <a:r>
              <a:rPr lang="en-GB" altLang="en-US" sz="2800">
                <a:solidFill>
                  <a:schemeClr val="tx1"/>
                </a:solidFill>
              </a:rPr>
              <a:t>Creating Virtual Acoustic Space (VAS)</a:t>
            </a:r>
          </a:p>
        </p:txBody>
      </p:sp>
      <p:sp>
        <p:nvSpPr>
          <p:cNvPr id="103430" name="Line 6"/>
          <p:cNvSpPr>
            <a:spLocks noChangeShapeType="1"/>
          </p:cNvSpPr>
          <p:nvPr/>
        </p:nvSpPr>
        <p:spPr bwMode="auto">
          <a:xfrm flipV="1">
            <a:off x="2743200" y="4267200"/>
            <a:ext cx="0" cy="609600"/>
          </a:xfrm>
          <a:prstGeom prst="line">
            <a:avLst/>
          </a:prstGeom>
          <a:noFill/>
          <a:ln w="28575">
            <a:solidFill>
              <a:srgbClr val="CC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03431" name="Line 7"/>
          <p:cNvSpPr>
            <a:spLocks noChangeShapeType="1"/>
          </p:cNvSpPr>
          <p:nvPr/>
        </p:nvSpPr>
        <p:spPr bwMode="auto">
          <a:xfrm flipV="1">
            <a:off x="3657600" y="4267200"/>
            <a:ext cx="0" cy="609600"/>
          </a:xfrm>
          <a:prstGeom prst="line">
            <a:avLst/>
          </a:prstGeom>
          <a:noFill/>
          <a:ln w="28575">
            <a:solidFill>
              <a:srgbClr val="CC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03432" name="Text Box 8"/>
          <p:cNvSpPr txBox="1">
            <a:spLocks noChangeArrowheads="1"/>
          </p:cNvSpPr>
          <p:nvPr/>
        </p:nvSpPr>
        <p:spPr bwMode="auto">
          <a:xfrm>
            <a:off x="2209800" y="4724400"/>
            <a:ext cx="1990725" cy="376238"/>
          </a:xfrm>
          <a:prstGeom prst="rect">
            <a:avLst/>
          </a:prstGeom>
          <a:solidFill>
            <a:schemeClr val="accent2"/>
          </a:solidFill>
          <a:ln w="952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spcBef>
                <a:spcPct val="0"/>
              </a:spcBef>
              <a:buSzTx/>
              <a:buFontTx/>
              <a:buNone/>
            </a:pPr>
            <a:r>
              <a:rPr lang="en-GB" altLang="en-US" sz="1800">
                <a:latin typeface="Times New Roman" panose="02020603050405020304" pitchFamily="18" charset="0"/>
              </a:rPr>
              <a:t>Probe Microphones</a:t>
            </a:r>
          </a:p>
        </p:txBody>
      </p:sp>
      <p:sp>
        <p:nvSpPr>
          <p:cNvPr id="103433" name="Line 9"/>
          <p:cNvSpPr>
            <a:spLocks noChangeShapeType="1"/>
          </p:cNvSpPr>
          <p:nvPr/>
        </p:nvSpPr>
        <p:spPr bwMode="auto">
          <a:xfrm>
            <a:off x="4191000" y="4953000"/>
            <a:ext cx="1066800" cy="0"/>
          </a:xfrm>
          <a:prstGeom prst="line">
            <a:avLst/>
          </a:prstGeom>
          <a:noFill/>
          <a:ln w="28575">
            <a:solidFill>
              <a:srgbClr val="CC33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03434" name="Line 10"/>
          <p:cNvSpPr>
            <a:spLocks noChangeShapeType="1"/>
          </p:cNvSpPr>
          <p:nvPr/>
        </p:nvSpPr>
        <p:spPr bwMode="auto">
          <a:xfrm flipV="1">
            <a:off x="5257800" y="4343400"/>
            <a:ext cx="0" cy="609600"/>
          </a:xfrm>
          <a:prstGeom prst="line">
            <a:avLst/>
          </a:prstGeom>
          <a:noFill/>
          <a:ln w="28575">
            <a:solidFill>
              <a:srgbClr val="CC33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103435" name="Line 11"/>
          <p:cNvSpPr>
            <a:spLocks noChangeShapeType="1"/>
          </p:cNvSpPr>
          <p:nvPr/>
        </p:nvSpPr>
        <p:spPr bwMode="auto">
          <a:xfrm>
            <a:off x="5257800" y="4343400"/>
            <a:ext cx="381000" cy="0"/>
          </a:xfrm>
          <a:prstGeom prst="line">
            <a:avLst/>
          </a:prstGeom>
          <a:noFill/>
          <a:ln w="28575">
            <a:solidFill>
              <a:srgbClr val="CC33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Tree>
    <p:extLst>
      <p:ext uri="{BB962C8B-B14F-4D97-AF65-F5344CB8AC3E}">
        <p14:creationId xmlns:p14="http://schemas.microsoft.com/office/powerpoint/2010/main" val="8127797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026"/>
          <p:cNvSpPr>
            <a:spLocks noGrp="1" noChangeArrowheads="1"/>
          </p:cNvSpPr>
          <p:nvPr>
            <p:ph type="title"/>
          </p:nvPr>
        </p:nvSpPr>
        <p:spPr>
          <a:xfrm>
            <a:off x="609600" y="533400"/>
            <a:ext cx="7772400" cy="588963"/>
          </a:xfrm>
          <a:ln/>
        </p:spPr>
        <p:txBody>
          <a:bodyPr/>
          <a:lstStyle/>
          <a:p>
            <a:r>
              <a:rPr lang="en-GB" altLang="en-US">
                <a:solidFill>
                  <a:schemeClr val="tx1"/>
                </a:solidFill>
              </a:rPr>
              <a:t>VAS response fields of A1 neurons</a:t>
            </a:r>
          </a:p>
        </p:txBody>
      </p:sp>
      <p:pic>
        <p:nvPicPr>
          <p:cNvPr id="105475" name="Picture 1027"/>
          <p:cNvPicPr>
            <a:picLocks noChangeAspect="1" noChangeArrowheads="1"/>
          </p:cNvPicPr>
          <p:nvPr/>
        </p:nvPicPr>
        <p:blipFill>
          <a:blip r:embed="rId2">
            <a:extLst>
              <a:ext uri="{28A0092B-C50C-407E-A947-70E740481C1C}">
                <a14:useLocalDpi xmlns:a14="http://schemas.microsoft.com/office/drawing/2010/main" val="0"/>
              </a:ext>
            </a:extLst>
          </a:blip>
          <a:srcRect l="9999" t="19148" r="9999" b="7684"/>
          <a:stretch>
            <a:fillRect/>
          </a:stretch>
        </p:blipFill>
        <p:spPr bwMode="auto">
          <a:xfrm>
            <a:off x="2286000" y="2819400"/>
            <a:ext cx="6007100" cy="3816350"/>
          </a:xfrm>
          <a:prstGeom prst="rect">
            <a:avLst/>
          </a:prstGeom>
          <a:noFill/>
          <a:ln>
            <a:noFill/>
          </a:ln>
          <a:effectLst>
            <a:outerShdw dist="102391" dir="1784693"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5476" name="Group 1028"/>
          <p:cNvGrpSpPr>
            <a:grpSpLocks/>
          </p:cNvGrpSpPr>
          <p:nvPr/>
        </p:nvGrpSpPr>
        <p:grpSpPr bwMode="auto">
          <a:xfrm>
            <a:off x="3505200" y="4114800"/>
            <a:ext cx="1447800" cy="1225550"/>
            <a:chOff x="2208" y="2592"/>
            <a:chExt cx="912" cy="772"/>
          </a:xfrm>
        </p:grpSpPr>
        <p:sp>
          <p:nvSpPr>
            <p:cNvPr id="105477" name="Line 1029"/>
            <p:cNvSpPr>
              <a:spLocks noChangeShapeType="1"/>
            </p:cNvSpPr>
            <p:nvPr/>
          </p:nvSpPr>
          <p:spPr bwMode="auto">
            <a:xfrm flipH="1">
              <a:off x="2688" y="2880"/>
              <a:ext cx="0" cy="484"/>
            </a:xfrm>
            <a:prstGeom prst="line">
              <a:avLst/>
            </a:prstGeom>
            <a:noFill/>
            <a:ln w="38100">
              <a:solidFill>
                <a:schemeClr val="hlink"/>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478" name="Text Box 1030"/>
            <p:cNvSpPr txBox="1">
              <a:spLocks noChangeArrowheads="1"/>
            </p:cNvSpPr>
            <p:nvPr/>
          </p:nvSpPr>
          <p:spPr bwMode="auto">
            <a:xfrm>
              <a:off x="2208" y="2592"/>
              <a:ext cx="912" cy="294"/>
            </a:xfrm>
            <a:prstGeom prst="rect">
              <a:avLst/>
            </a:prstGeom>
            <a:solidFill>
              <a:srgbClr val="D5E7E9"/>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50000"/>
                </a:spcBef>
                <a:buSzTx/>
                <a:buFontTx/>
                <a:buNone/>
              </a:pPr>
              <a:r>
                <a:rPr lang="en-GB" altLang="en-US" sz="1200" b="1"/>
                <a:t>Microelectrode Recordings</a:t>
              </a:r>
            </a:p>
          </p:txBody>
        </p:sp>
      </p:grpSp>
      <p:grpSp>
        <p:nvGrpSpPr>
          <p:cNvPr id="105479" name="Group 1031"/>
          <p:cNvGrpSpPr>
            <a:grpSpLocks/>
          </p:cNvGrpSpPr>
          <p:nvPr/>
        </p:nvGrpSpPr>
        <p:grpSpPr bwMode="auto">
          <a:xfrm>
            <a:off x="381000" y="1371600"/>
            <a:ext cx="5181600" cy="2667000"/>
            <a:chOff x="240" y="864"/>
            <a:chExt cx="3264" cy="1680"/>
          </a:xfrm>
        </p:grpSpPr>
        <p:sp>
          <p:nvSpPr>
            <p:cNvPr id="105480" name="Text Box 1032"/>
            <p:cNvSpPr txBox="1">
              <a:spLocks noChangeArrowheads="1"/>
            </p:cNvSpPr>
            <p:nvPr/>
          </p:nvSpPr>
          <p:spPr bwMode="auto">
            <a:xfrm>
              <a:off x="447" y="2304"/>
              <a:ext cx="598" cy="15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00000"/>
                </a:lnSpc>
                <a:spcBef>
                  <a:spcPct val="0"/>
                </a:spcBef>
                <a:buSzTx/>
                <a:buFontTx/>
                <a:buNone/>
              </a:pPr>
              <a:r>
                <a:rPr lang="en-GB" altLang="en-US" sz="1000">
                  <a:latin typeface="NewCenturySchlbk" pitchFamily="18" charset="0"/>
                </a:rPr>
                <a:t>0019/vas4@30</a:t>
              </a:r>
            </a:p>
          </p:txBody>
        </p:sp>
        <p:grpSp>
          <p:nvGrpSpPr>
            <p:cNvPr id="105481" name="Group 1033"/>
            <p:cNvGrpSpPr>
              <a:grpSpLocks/>
            </p:cNvGrpSpPr>
            <p:nvPr/>
          </p:nvGrpSpPr>
          <p:grpSpPr bwMode="auto">
            <a:xfrm>
              <a:off x="240" y="864"/>
              <a:ext cx="3264" cy="1584"/>
              <a:chOff x="384" y="624"/>
              <a:chExt cx="3264" cy="1584"/>
            </a:xfrm>
          </p:grpSpPr>
          <p:sp>
            <p:nvSpPr>
              <p:cNvPr id="105482" name="Rectangle 1034"/>
              <p:cNvSpPr>
                <a:spLocks noChangeArrowheads="1"/>
              </p:cNvSpPr>
              <p:nvPr/>
            </p:nvSpPr>
            <p:spPr bwMode="auto">
              <a:xfrm>
                <a:off x="384" y="624"/>
                <a:ext cx="3264" cy="1584"/>
              </a:xfrm>
              <a:prstGeom prst="rect">
                <a:avLst/>
              </a:prstGeom>
              <a:solidFill>
                <a:schemeClr val="bg1"/>
              </a:solidFill>
              <a:ln w="9525">
                <a:solidFill>
                  <a:schemeClr val="tx1"/>
                </a:solidFill>
                <a:miter lim="800000"/>
                <a:headEnd/>
                <a:tailEnd/>
              </a:ln>
              <a:effectLst>
                <a:outerShdw dist="107763" dir="2700000" algn="ctr" rotWithShape="0">
                  <a:schemeClr val="bg2"/>
                </a:outerShdw>
              </a:effectLst>
            </p:spPr>
            <p:txBody>
              <a:bodyPr wrap="none" anchor="ctr"/>
              <a:lstStyle/>
              <a:p>
                <a:endParaRPr lang="en-GB"/>
              </a:p>
            </p:txBody>
          </p:sp>
          <p:pic>
            <p:nvPicPr>
              <p:cNvPr id="105483" name="Picture 10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672"/>
                <a:ext cx="3120" cy="14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5484" name="Text Box 1036"/>
            <p:cNvSpPr txBox="1">
              <a:spLocks noChangeArrowheads="1"/>
            </p:cNvSpPr>
            <p:nvPr/>
          </p:nvSpPr>
          <p:spPr bwMode="auto">
            <a:xfrm>
              <a:off x="329" y="1056"/>
              <a:ext cx="357" cy="109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lnSpc>
                  <a:spcPct val="100000"/>
                </a:lnSpc>
                <a:spcBef>
                  <a:spcPct val="0"/>
                </a:spcBef>
                <a:buSzTx/>
                <a:buFontTx/>
                <a:buNone/>
              </a:pPr>
              <a:r>
                <a:rPr lang="en-GB" altLang="en-US" sz="1200">
                  <a:latin typeface="Arial" panose="020B0604020202020204" pitchFamily="34" charset="0"/>
                </a:rPr>
                <a:t>     90</a:t>
              </a:r>
              <a:br>
                <a:rPr lang="en-GB" altLang="en-US" sz="1200">
                  <a:latin typeface="Arial" panose="020B0604020202020204" pitchFamily="34" charset="0"/>
                </a:rPr>
              </a:br>
              <a:endParaRPr lang="en-GB" altLang="en-US" sz="1200">
                <a:latin typeface="Arial" panose="020B0604020202020204" pitchFamily="34" charset="0"/>
              </a:endParaRPr>
            </a:p>
            <a:p>
              <a:pPr algn="r">
                <a:lnSpc>
                  <a:spcPct val="100000"/>
                </a:lnSpc>
                <a:spcBef>
                  <a:spcPct val="0"/>
                </a:spcBef>
                <a:buSzTx/>
                <a:buFontTx/>
                <a:buNone/>
              </a:pPr>
              <a:endParaRPr lang="en-GB" altLang="en-US" sz="1200">
                <a:latin typeface="Arial" panose="020B0604020202020204" pitchFamily="34" charset="0"/>
              </a:endParaRPr>
            </a:p>
            <a:p>
              <a:pPr algn="r">
                <a:lnSpc>
                  <a:spcPct val="100000"/>
                </a:lnSpc>
                <a:spcBef>
                  <a:spcPct val="0"/>
                </a:spcBef>
                <a:buSzTx/>
                <a:buFontTx/>
                <a:buNone/>
              </a:pPr>
              <a:r>
                <a:rPr lang="en-GB" altLang="en-US" sz="1200">
                  <a:latin typeface="Arial" panose="020B0604020202020204" pitchFamily="34" charset="0"/>
                </a:rPr>
                <a:t/>
              </a:r>
              <a:br>
                <a:rPr lang="en-GB" altLang="en-US" sz="1200">
                  <a:latin typeface="Arial" panose="020B0604020202020204" pitchFamily="34" charset="0"/>
                </a:rPr>
              </a:br>
              <a:r>
                <a:rPr lang="en-GB" altLang="en-US" sz="1200">
                  <a:latin typeface="Arial" panose="020B0604020202020204" pitchFamily="34" charset="0"/>
                </a:rPr>
                <a:t>0</a:t>
              </a:r>
              <a:br>
                <a:rPr lang="en-GB" altLang="en-US" sz="1200">
                  <a:latin typeface="Arial" panose="020B0604020202020204" pitchFamily="34" charset="0"/>
                </a:rPr>
              </a:br>
              <a:endParaRPr lang="en-GB" altLang="en-US" sz="1200">
                <a:latin typeface="Arial" panose="020B0604020202020204" pitchFamily="34" charset="0"/>
              </a:endParaRPr>
            </a:p>
            <a:p>
              <a:pPr algn="r">
                <a:lnSpc>
                  <a:spcPct val="100000"/>
                </a:lnSpc>
                <a:spcBef>
                  <a:spcPct val="0"/>
                </a:spcBef>
                <a:buSzTx/>
                <a:buFontTx/>
                <a:buNone/>
              </a:pPr>
              <a:r>
                <a:rPr lang="en-GB" altLang="en-US" sz="1200">
                  <a:latin typeface="Arial" panose="020B0604020202020204" pitchFamily="34" charset="0"/>
                </a:rPr>
                <a:t/>
              </a:r>
              <a:br>
                <a:rPr lang="en-GB" altLang="en-US" sz="1200">
                  <a:latin typeface="Arial" panose="020B0604020202020204" pitchFamily="34" charset="0"/>
                </a:rPr>
              </a:br>
              <a:endParaRPr lang="en-GB" altLang="en-US" sz="1200">
                <a:latin typeface="Arial" panose="020B0604020202020204" pitchFamily="34" charset="0"/>
              </a:endParaRPr>
            </a:p>
            <a:p>
              <a:pPr algn="r">
                <a:lnSpc>
                  <a:spcPct val="100000"/>
                </a:lnSpc>
                <a:spcBef>
                  <a:spcPct val="0"/>
                </a:spcBef>
                <a:buSzTx/>
                <a:buFontTx/>
                <a:buNone/>
              </a:pPr>
              <a:r>
                <a:rPr lang="en-GB" altLang="en-US" sz="1200">
                  <a:latin typeface="Arial" panose="020B0604020202020204" pitchFamily="34" charset="0"/>
                </a:rPr>
                <a:t>-90</a:t>
              </a:r>
            </a:p>
          </p:txBody>
        </p:sp>
        <p:sp>
          <p:nvSpPr>
            <p:cNvPr id="105485" name="Text Box 1037"/>
            <p:cNvSpPr txBox="1">
              <a:spLocks noChangeArrowheads="1"/>
            </p:cNvSpPr>
            <p:nvPr/>
          </p:nvSpPr>
          <p:spPr bwMode="auto">
            <a:xfrm>
              <a:off x="566" y="2069"/>
              <a:ext cx="2356"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spcBef>
                  <a:spcPct val="0"/>
                </a:spcBef>
                <a:buSzTx/>
                <a:buFontTx/>
                <a:buNone/>
              </a:pPr>
              <a:r>
                <a:rPr lang="en-GB" altLang="en-US" sz="1200">
                  <a:latin typeface="Arial" panose="020B0604020202020204" pitchFamily="34" charset="0"/>
                </a:rPr>
                <a:t>-180             -90                0                  90            180</a:t>
              </a:r>
              <a:br>
                <a:rPr lang="en-GB" altLang="en-US" sz="1200">
                  <a:latin typeface="Arial" panose="020B0604020202020204" pitchFamily="34" charset="0"/>
                </a:rPr>
              </a:br>
              <a:endParaRPr lang="en-GB" altLang="en-US" sz="1200">
                <a:latin typeface="Arial" panose="020B0604020202020204" pitchFamily="34" charset="0"/>
              </a:endParaRPr>
            </a:p>
          </p:txBody>
        </p:sp>
        <p:sp>
          <p:nvSpPr>
            <p:cNvPr id="105486" name="Line 1038"/>
            <p:cNvSpPr>
              <a:spLocks noChangeShapeType="1"/>
            </p:cNvSpPr>
            <p:nvPr/>
          </p:nvSpPr>
          <p:spPr bwMode="auto">
            <a:xfrm flipH="1" flipV="1">
              <a:off x="1968" y="2256"/>
              <a:ext cx="240" cy="288"/>
            </a:xfrm>
            <a:prstGeom prst="line">
              <a:avLst/>
            </a:prstGeom>
            <a:noFill/>
            <a:ln w="1016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487" name="Text Box 1039"/>
            <p:cNvSpPr txBox="1">
              <a:spLocks noChangeArrowheads="1"/>
            </p:cNvSpPr>
            <p:nvPr/>
          </p:nvSpPr>
          <p:spPr bwMode="auto">
            <a:xfrm>
              <a:off x="662" y="892"/>
              <a:ext cx="467" cy="2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0"/>
                </a:spcBef>
                <a:buSzTx/>
                <a:buFontTx/>
                <a:buNone/>
              </a:pPr>
              <a:r>
                <a:rPr lang="en-GB" altLang="en-US" sz="800">
                  <a:latin typeface="Arial" panose="020B0604020202020204" pitchFamily="34" charset="0"/>
                </a:rPr>
                <a:t>             </a:t>
              </a:r>
              <a:br>
                <a:rPr lang="en-GB" altLang="en-US" sz="800">
                  <a:latin typeface="Arial" panose="020B0604020202020204" pitchFamily="34" charset="0"/>
                </a:rPr>
              </a:br>
              <a:endParaRPr lang="en-GB" altLang="en-US" sz="800">
                <a:latin typeface="Arial" panose="020B0604020202020204" pitchFamily="34" charset="0"/>
              </a:endParaRPr>
            </a:p>
          </p:txBody>
        </p:sp>
      </p:grpSp>
    </p:spTree>
    <p:extLst>
      <p:ext uri="{BB962C8B-B14F-4D97-AF65-F5344CB8AC3E}">
        <p14:creationId xmlns:p14="http://schemas.microsoft.com/office/powerpoint/2010/main" val="23890559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63" name="Rectangle 1067"/>
          <p:cNvSpPr>
            <a:spLocks noChangeArrowheads="1"/>
          </p:cNvSpPr>
          <p:nvPr/>
        </p:nvSpPr>
        <p:spPr bwMode="auto">
          <a:xfrm>
            <a:off x="304800" y="1600200"/>
            <a:ext cx="8153400" cy="4343400"/>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endParaRPr lang="en-GB"/>
          </a:p>
        </p:txBody>
      </p:sp>
      <p:sp>
        <p:nvSpPr>
          <p:cNvPr id="107522" name="Text Box 1026"/>
          <p:cNvSpPr txBox="1">
            <a:spLocks noChangeArrowheads="1"/>
          </p:cNvSpPr>
          <p:nvPr/>
        </p:nvSpPr>
        <p:spPr bwMode="auto">
          <a:xfrm rot="16200000">
            <a:off x="7572375" y="3517900"/>
            <a:ext cx="1371600" cy="177800"/>
          </a:xfrm>
          <a:prstGeom prst="rect">
            <a:avLst/>
          </a:prstGeom>
          <a:solidFill>
            <a:srgbClr val="FFFFFF"/>
          </a:solidFill>
          <a:ln w="9525">
            <a:solidFill>
              <a:srgbClr val="FFFFFF"/>
            </a:solidFill>
            <a:miter lim="800000"/>
            <a:headEnd/>
            <a:tailEnd/>
          </a:ln>
        </p:spPr>
        <p:txBody>
          <a:bodyPr lIns="12700" tIns="8890" rIns="25400" bIns="22860"/>
          <a:lstStyle/>
          <a:p>
            <a:pPr>
              <a:lnSpc>
                <a:spcPct val="100000"/>
              </a:lnSpc>
              <a:spcBef>
                <a:spcPct val="0"/>
              </a:spcBef>
              <a:buSzTx/>
              <a:buFontTx/>
              <a:buNone/>
            </a:pPr>
            <a:r>
              <a:rPr lang="en-GB" altLang="en-US" sz="900">
                <a:latin typeface="Arial" panose="020B0604020202020204" pitchFamily="34" charset="0"/>
                <a:cs typeface="Arial" panose="020B0604020202020204" pitchFamily="34" charset="0"/>
              </a:rPr>
              <a:t>Spikes per presentation</a:t>
            </a:r>
            <a:endParaRPr lang="en-GB" altLang="en-US" sz="1200">
              <a:latin typeface="Times New Roman" panose="02020603050405020304" pitchFamily="18" charset="0"/>
              <a:cs typeface="Times New Roman" panose="02020603050405020304" pitchFamily="18" charset="0"/>
            </a:endParaRPr>
          </a:p>
          <a:p>
            <a:pPr eaLnBrk="0" hangingPunct="0">
              <a:lnSpc>
                <a:spcPct val="100000"/>
              </a:lnSpc>
              <a:spcBef>
                <a:spcPct val="0"/>
              </a:spcBef>
              <a:buSzTx/>
              <a:buFontTx/>
              <a:buNone/>
            </a:pPr>
            <a:endParaRPr lang="en-GB" altLang="en-US" sz="2400">
              <a:latin typeface="Times New Roman" panose="02020603050405020304" pitchFamily="18" charset="0"/>
            </a:endParaRPr>
          </a:p>
        </p:txBody>
      </p:sp>
      <p:pic>
        <p:nvPicPr>
          <p:cNvPr id="107523" name="Picture 1027"/>
          <p:cNvPicPr>
            <a:picLocks noChangeAspect="1" noChangeArrowheads="1"/>
          </p:cNvPicPr>
          <p:nvPr/>
        </p:nvPicPr>
        <p:blipFill>
          <a:blip r:embed="rId2" cstate="print">
            <a:extLst>
              <a:ext uri="{28A0092B-C50C-407E-A947-70E740481C1C}">
                <a14:useLocalDpi xmlns:a14="http://schemas.microsoft.com/office/drawing/2010/main" val="0"/>
              </a:ext>
            </a:extLst>
          </a:blip>
          <a:srcRect l="8055" t="3230" r="11497"/>
          <a:stretch>
            <a:fillRect/>
          </a:stretch>
        </p:blipFill>
        <p:spPr bwMode="auto">
          <a:xfrm>
            <a:off x="481013" y="2054225"/>
            <a:ext cx="244951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l="8055" t="3230" r="11429"/>
          <a:stretch>
            <a:fillRect/>
          </a:stretch>
        </p:blipFill>
        <p:spPr bwMode="auto">
          <a:xfrm>
            <a:off x="2941638" y="2054225"/>
            <a:ext cx="246856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1029"/>
          <p:cNvPicPr>
            <a:picLocks noChangeAspect="1" noChangeArrowheads="1"/>
          </p:cNvPicPr>
          <p:nvPr/>
        </p:nvPicPr>
        <p:blipFill>
          <a:blip r:embed="rId4" cstate="print">
            <a:extLst>
              <a:ext uri="{28A0092B-C50C-407E-A947-70E740481C1C}">
                <a14:useLocalDpi xmlns:a14="http://schemas.microsoft.com/office/drawing/2010/main" val="0"/>
              </a:ext>
            </a:extLst>
          </a:blip>
          <a:srcRect l="8055" t="3230" r="13564"/>
          <a:stretch>
            <a:fillRect/>
          </a:stretch>
        </p:blipFill>
        <p:spPr bwMode="auto">
          <a:xfrm>
            <a:off x="5573713" y="2054225"/>
            <a:ext cx="24034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Picture 1030"/>
          <p:cNvPicPr>
            <a:picLocks noChangeAspect="1" noChangeArrowheads="1"/>
          </p:cNvPicPr>
          <p:nvPr/>
        </p:nvPicPr>
        <p:blipFill>
          <a:blip r:embed="rId5" cstate="print">
            <a:extLst>
              <a:ext uri="{28A0092B-C50C-407E-A947-70E740481C1C}">
                <a14:useLocalDpi xmlns:a14="http://schemas.microsoft.com/office/drawing/2010/main" val="0"/>
              </a:ext>
            </a:extLst>
          </a:blip>
          <a:srcRect l="8055" t="3230" r="11429"/>
          <a:stretch>
            <a:fillRect/>
          </a:stretch>
        </p:blipFill>
        <p:spPr bwMode="auto">
          <a:xfrm>
            <a:off x="481013" y="3225800"/>
            <a:ext cx="2468562"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7" name="Picture 1031"/>
          <p:cNvPicPr>
            <a:picLocks noChangeAspect="1" noChangeArrowheads="1"/>
          </p:cNvPicPr>
          <p:nvPr/>
        </p:nvPicPr>
        <p:blipFill>
          <a:blip r:embed="rId6" cstate="print">
            <a:extLst>
              <a:ext uri="{28A0092B-C50C-407E-A947-70E740481C1C}">
                <a14:useLocalDpi xmlns:a14="http://schemas.microsoft.com/office/drawing/2010/main" val="0"/>
              </a:ext>
            </a:extLst>
          </a:blip>
          <a:srcRect l="8055" t="3230" r="11429"/>
          <a:stretch>
            <a:fillRect/>
          </a:stretch>
        </p:blipFill>
        <p:spPr bwMode="auto">
          <a:xfrm>
            <a:off x="2932113" y="3225800"/>
            <a:ext cx="24685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Picture 1032"/>
          <p:cNvPicPr>
            <a:picLocks noChangeAspect="1" noChangeArrowheads="1"/>
          </p:cNvPicPr>
          <p:nvPr/>
        </p:nvPicPr>
        <p:blipFill>
          <a:blip r:embed="rId7" cstate="print">
            <a:extLst>
              <a:ext uri="{28A0092B-C50C-407E-A947-70E740481C1C}">
                <a14:useLocalDpi xmlns:a14="http://schemas.microsoft.com/office/drawing/2010/main" val="0"/>
              </a:ext>
            </a:extLst>
          </a:blip>
          <a:srcRect l="8063" t="3230" r="11438"/>
          <a:stretch>
            <a:fillRect/>
          </a:stretch>
        </p:blipFill>
        <p:spPr bwMode="auto">
          <a:xfrm>
            <a:off x="5526088" y="3225800"/>
            <a:ext cx="2468562"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1033"/>
          <p:cNvPicPr>
            <a:picLocks noChangeAspect="1" noChangeArrowheads="1"/>
          </p:cNvPicPr>
          <p:nvPr/>
        </p:nvPicPr>
        <p:blipFill>
          <a:blip r:embed="rId8" cstate="print">
            <a:extLst>
              <a:ext uri="{28A0092B-C50C-407E-A947-70E740481C1C}">
                <a14:useLocalDpi xmlns:a14="http://schemas.microsoft.com/office/drawing/2010/main" val="0"/>
              </a:ext>
            </a:extLst>
          </a:blip>
          <a:srcRect l="8055" t="3230" r="13564"/>
          <a:stretch>
            <a:fillRect/>
          </a:stretch>
        </p:blipFill>
        <p:spPr bwMode="auto">
          <a:xfrm>
            <a:off x="511175" y="4441825"/>
            <a:ext cx="2400300"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0" name="Picture 1034"/>
          <p:cNvPicPr>
            <a:picLocks noChangeAspect="1" noChangeArrowheads="1"/>
          </p:cNvPicPr>
          <p:nvPr/>
        </p:nvPicPr>
        <p:blipFill>
          <a:blip r:embed="rId9" cstate="print">
            <a:extLst>
              <a:ext uri="{28A0092B-C50C-407E-A947-70E740481C1C}">
                <a14:useLocalDpi xmlns:a14="http://schemas.microsoft.com/office/drawing/2010/main" val="0"/>
              </a:ext>
            </a:extLst>
          </a:blip>
          <a:srcRect l="8055" t="3230" r="11429"/>
          <a:stretch>
            <a:fillRect/>
          </a:stretch>
        </p:blipFill>
        <p:spPr bwMode="auto">
          <a:xfrm>
            <a:off x="2936875" y="4441825"/>
            <a:ext cx="2468563"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1" name="Picture 1035"/>
          <p:cNvPicPr>
            <a:picLocks noChangeAspect="1" noChangeArrowheads="1"/>
          </p:cNvPicPr>
          <p:nvPr/>
        </p:nvPicPr>
        <p:blipFill>
          <a:blip r:embed="rId10" cstate="print">
            <a:extLst>
              <a:ext uri="{28A0092B-C50C-407E-A947-70E740481C1C}">
                <a14:useLocalDpi xmlns:a14="http://schemas.microsoft.com/office/drawing/2010/main" val="0"/>
              </a:ext>
            </a:extLst>
          </a:blip>
          <a:srcRect l="8055" t="3230" r="11429"/>
          <a:stretch>
            <a:fillRect/>
          </a:stretch>
        </p:blipFill>
        <p:spPr bwMode="auto">
          <a:xfrm>
            <a:off x="5548313" y="4441825"/>
            <a:ext cx="2468562"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7532" name="Group 1036"/>
          <p:cNvGrpSpPr>
            <a:grpSpLocks/>
          </p:cNvGrpSpPr>
          <p:nvPr/>
        </p:nvGrpSpPr>
        <p:grpSpPr bwMode="auto">
          <a:xfrm>
            <a:off x="3013075" y="1978025"/>
            <a:ext cx="2136775" cy="274638"/>
            <a:chOff x="0" y="185"/>
            <a:chExt cx="1346" cy="173"/>
          </a:xfrm>
        </p:grpSpPr>
        <p:sp>
          <p:nvSpPr>
            <p:cNvPr id="107533" name="Rectangle 1037"/>
            <p:cNvSpPr>
              <a:spLocks noChangeArrowheads="1"/>
            </p:cNvSpPr>
            <p:nvPr/>
          </p:nvSpPr>
          <p:spPr bwMode="auto">
            <a:xfrm>
              <a:off x="0" y="214"/>
              <a:ext cx="134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07534" name="Rectangle 1038"/>
            <p:cNvSpPr>
              <a:spLocks noChangeArrowheads="1"/>
            </p:cNvSpPr>
            <p:nvPr/>
          </p:nvSpPr>
          <p:spPr bwMode="auto">
            <a:xfrm>
              <a:off x="0" y="185"/>
              <a:ext cx="134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0"/>
                </a:spcBef>
                <a:buSzTx/>
                <a:buFontTx/>
                <a:buNone/>
              </a:pPr>
              <a:endParaRPr lang="en-US" altLang="en-US" sz="1200">
                <a:solidFill>
                  <a:schemeClr val="tx2"/>
                </a:solidFill>
                <a:latin typeface="Times New Roman" panose="02020603050405020304" pitchFamily="18" charset="0"/>
              </a:endParaRPr>
            </a:p>
          </p:txBody>
        </p:sp>
      </p:grpSp>
      <p:sp>
        <p:nvSpPr>
          <p:cNvPr id="107535" name="Rectangle 1039"/>
          <p:cNvSpPr>
            <a:spLocks noChangeArrowheads="1"/>
          </p:cNvSpPr>
          <p:nvPr/>
        </p:nvSpPr>
        <p:spPr bwMode="auto">
          <a:xfrm>
            <a:off x="519113" y="3044825"/>
            <a:ext cx="217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100000"/>
              </a:lnSpc>
              <a:spcBef>
                <a:spcPct val="0"/>
              </a:spcBef>
              <a:buSzTx/>
              <a:buFontTx/>
              <a:buNone/>
            </a:pPr>
            <a:r>
              <a:rPr lang="en-GB" altLang="en-US" sz="600">
                <a:latin typeface="Arial" panose="020B0604020202020204" pitchFamily="34" charset="0"/>
                <a:cs typeface="Arial" panose="020B0604020202020204" pitchFamily="34" charset="0"/>
              </a:rPr>
              <a:t>#19-255, EO, CF=12, A=2.19, D=0.80, L=0.50, 15 dB </a:t>
            </a:r>
            <a:endParaRPr lang="en-GB" altLang="en-US" sz="600">
              <a:latin typeface="Times New Roman" panose="02020603050405020304" pitchFamily="18" charset="0"/>
            </a:endParaRPr>
          </a:p>
        </p:txBody>
      </p:sp>
      <p:sp>
        <p:nvSpPr>
          <p:cNvPr id="107536" name="Rectangle 1040"/>
          <p:cNvSpPr>
            <a:spLocks noChangeArrowheads="1"/>
          </p:cNvSpPr>
          <p:nvPr/>
        </p:nvSpPr>
        <p:spPr bwMode="auto">
          <a:xfrm>
            <a:off x="2994025" y="3044825"/>
            <a:ext cx="21367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100000"/>
              </a:lnSpc>
              <a:spcBef>
                <a:spcPct val="0"/>
              </a:spcBef>
              <a:buSzTx/>
              <a:buFontTx/>
              <a:buNone/>
            </a:pPr>
            <a:r>
              <a:rPr lang="en-GB" altLang="en-US" sz="600">
                <a:latin typeface="Arial" panose="020B0604020202020204" pitchFamily="34" charset="0"/>
                <a:cs typeface="Arial" panose="020B0604020202020204" pitchFamily="34" charset="0"/>
              </a:rPr>
              <a:t>#54-94, EE, CF=9, A=2.77, D=2.29, L=0.19, 25 dB</a:t>
            </a:r>
            <a:endParaRPr lang="en-GB" altLang="en-US" sz="600">
              <a:latin typeface="Times New Roman" panose="02020603050405020304" pitchFamily="18" charset="0"/>
              <a:cs typeface="Times New Roman" panose="02020603050405020304" pitchFamily="18" charset="0"/>
            </a:endParaRPr>
          </a:p>
          <a:p>
            <a:pPr algn="ctr" eaLnBrk="0" hangingPunct="0">
              <a:lnSpc>
                <a:spcPct val="100000"/>
              </a:lnSpc>
              <a:spcBef>
                <a:spcPct val="0"/>
              </a:spcBef>
              <a:buSzTx/>
              <a:buFontTx/>
              <a:buNone/>
            </a:pPr>
            <a:endParaRPr lang="en-GB" altLang="en-US" sz="600">
              <a:latin typeface="Times New Roman" panose="02020603050405020304" pitchFamily="18" charset="0"/>
            </a:endParaRPr>
          </a:p>
        </p:txBody>
      </p:sp>
      <p:sp>
        <p:nvSpPr>
          <p:cNvPr id="107537" name="Rectangle 1041"/>
          <p:cNvSpPr>
            <a:spLocks noChangeArrowheads="1"/>
          </p:cNvSpPr>
          <p:nvPr/>
        </p:nvSpPr>
        <p:spPr bwMode="auto">
          <a:xfrm>
            <a:off x="5600700" y="3044825"/>
            <a:ext cx="21367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0"/>
              </a:spcBef>
              <a:tabLst>
                <a:tab pos="457200" algn="l"/>
                <a:tab pos="4457700" algn="l"/>
              </a:tabLst>
              <a:defRPr sz="2400">
                <a:solidFill>
                  <a:schemeClr val="tx1"/>
                </a:solidFill>
                <a:latin typeface="Times New Roman" panose="02020603050405020304" pitchFamily="18" charset="0"/>
              </a:defRPr>
            </a:lvl1pPr>
            <a:lvl2pPr>
              <a:spcBef>
                <a:spcPct val="0"/>
              </a:spcBef>
              <a:tabLst>
                <a:tab pos="457200" algn="l"/>
                <a:tab pos="4457700" algn="l"/>
              </a:tabLst>
              <a:defRPr sz="2400">
                <a:solidFill>
                  <a:schemeClr val="tx1"/>
                </a:solidFill>
                <a:latin typeface="Times New Roman" panose="02020603050405020304" pitchFamily="18" charset="0"/>
              </a:defRPr>
            </a:lvl2pPr>
            <a:lvl3pPr>
              <a:spcBef>
                <a:spcPct val="0"/>
              </a:spcBef>
              <a:tabLst>
                <a:tab pos="457200" algn="l"/>
                <a:tab pos="4457700" algn="l"/>
              </a:tabLst>
              <a:defRPr sz="2400">
                <a:solidFill>
                  <a:schemeClr val="tx1"/>
                </a:solidFill>
                <a:latin typeface="Times New Roman" panose="02020603050405020304" pitchFamily="18" charset="0"/>
              </a:defRPr>
            </a:lvl3pPr>
            <a:lvl4pPr>
              <a:spcBef>
                <a:spcPct val="0"/>
              </a:spcBef>
              <a:tabLst>
                <a:tab pos="457200" algn="l"/>
                <a:tab pos="4457700" algn="l"/>
              </a:tabLst>
              <a:defRPr sz="2400">
                <a:solidFill>
                  <a:schemeClr val="tx1"/>
                </a:solidFill>
                <a:latin typeface="Times New Roman" panose="02020603050405020304" pitchFamily="18" charset="0"/>
              </a:defRPr>
            </a:lvl4pPr>
            <a:lvl5pPr>
              <a:spcBef>
                <a:spcPct val="0"/>
              </a:spcBef>
              <a:tabLst>
                <a:tab pos="457200" algn="l"/>
                <a:tab pos="4457700" algn="l"/>
              </a:tabLst>
              <a:defRPr sz="2400">
                <a:solidFill>
                  <a:schemeClr val="tx1"/>
                </a:solidFill>
                <a:latin typeface="Times New Roman" panose="02020603050405020304" pitchFamily="18" charset="0"/>
              </a:defRPr>
            </a:lvl5pPr>
            <a:lvl6pPr fontAlgn="base">
              <a:spcBef>
                <a:spcPct val="0"/>
              </a:spcBef>
              <a:spcAft>
                <a:spcPct val="0"/>
              </a:spcAft>
              <a:tabLst>
                <a:tab pos="457200" algn="l"/>
                <a:tab pos="4457700" algn="l"/>
              </a:tabLst>
              <a:defRPr sz="2400">
                <a:solidFill>
                  <a:schemeClr val="tx1"/>
                </a:solidFill>
                <a:latin typeface="Times New Roman" panose="02020603050405020304" pitchFamily="18" charset="0"/>
              </a:defRPr>
            </a:lvl6pPr>
            <a:lvl7pPr fontAlgn="base">
              <a:spcBef>
                <a:spcPct val="0"/>
              </a:spcBef>
              <a:spcAft>
                <a:spcPct val="0"/>
              </a:spcAft>
              <a:tabLst>
                <a:tab pos="457200" algn="l"/>
                <a:tab pos="4457700" algn="l"/>
              </a:tabLst>
              <a:defRPr sz="2400">
                <a:solidFill>
                  <a:schemeClr val="tx1"/>
                </a:solidFill>
                <a:latin typeface="Times New Roman" panose="02020603050405020304" pitchFamily="18" charset="0"/>
              </a:defRPr>
            </a:lvl7pPr>
            <a:lvl8pPr fontAlgn="base">
              <a:spcBef>
                <a:spcPct val="0"/>
              </a:spcBef>
              <a:spcAft>
                <a:spcPct val="0"/>
              </a:spcAft>
              <a:tabLst>
                <a:tab pos="457200" algn="l"/>
                <a:tab pos="4457700" algn="l"/>
              </a:tabLst>
              <a:defRPr sz="2400">
                <a:solidFill>
                  <a:schemeClr val="tx1"/>
                </a:solidFill>
                <a:latin typeface="Times New Roman" panose="02020603050405020304" pitchFamily="18" charset="0"/>
              </a:defRPr>
            </a:lvl8pPr>
            <a:lvl9pPr fontAlgn="base">
              <a:spcBef>
                <a:spcPct val="0"/>
              </a:spcBef>
              <a:spcAft>
                <a:spcPct val="0"/>
              </a:spcAft>
              <a:tabLst>
                <a:tab pos="457200" algn="l"/>
                <a:tab pos="4457700" algn="l"/>
              </a:tabLst>
              <a:defRPr sz="2400">
                <a:solidFill>
                  <a:schemeClr val="tx1"/>
                </a:solidFill>
                <a:latin typeface="Times New Roman" panose="02020603050405020304" pitchFamily="18" charset="0"/>
              </a:defRPr>
            </a:lvl9pPr>
          </a:lstStyle>
          <a:p>
            <a:pPr algn="ctr">
              <a:lnSpc>
                <a:spcPct val="100000"/>
              </a:lnSpc>
              <a:buSzTx/>
              <a:buFontTx/>
              <a:buNone/>
            </a:pPr>
            <a:r>
              <a:rPr lang="en-GB" altLang="en-US" sz="600">
                <a:latin typeface="Arial" panose="020B0604020202020204" pitchFamily="34" charset="0"/>
                <a:cs typeface="Arial" panose="020B0604020202020204" pitchFamily="34" charset="0"/>
              </a:rPr>
              <a:t>#51-02, EE, CF=5, A=7.92, D=2.39, L=0.14, 15 dB</a:t>
            </a:r>
            <a:endParaRPr lang="en-GB" altLang="en-US" sz="600"/>
          </a:p>
        </p:txBody>
      </p:sp>
      <p:grpSp>
        <p:nvGrpSpPr>
          <p:cNvPr id="107538" name="Group 1042"/>
          <p:cNvGrpSpPr>
            <a:grpSpLocks/>
          </p:cNvGrpSpPr>
          <p:nvPr/>
        </p:nvGrpSpPr>
        <p:grpSpPr bwMode="auto">
          <a:xfrm>
            <a:off x="304800" y="3278188"/>
            <a:ext cx="2173288" cy="1827212"/>
            <a:chOff x="0" y="117"/>
            <a:chExt cx="1369" cy="1151"/>
          </a:xfrm>
        </p:grpSpPr>
        <p:sp>
          <p:nvSpPr>
            <p:cNvPr id="107539" name="Rectangle 1043"/>
            <p:cNvSpPr>
              <a:spLocks noChangeArrowheads="1"/>
            </p:cNvSpPr>
            <p:nvPr/>
          </p:nvSpPr>
          <p:spPr bwMode="auto">
            <a:xfrm>
              <a:off x="0" y="1268"/>
              <a:ext cx="136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07540" name="Rectangle 1044"/>
            <p:cNvSpPr>
              <a:spLocks noChangeArrowheads="1"/>
            </p:cNvSpPr>
            <p:nvPr/>
          </p:nvSpPr>
          <p:spPr bwMode="auto">
            <a:xfrm>
              <a:off x="0" y="117"/>
              <a:ext cx="136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0"/>
                </a:spcBef>
                <a:buSzTx/>
                <a:buFontTx/>
                <a:buNone/>
              </a:pPr>
              <a:endParaRPr lang="en-US" altLang="en-US" sz="1200">
                <a:solidFill>
                  <a:schemeClr val="tx2"/>
                </a:solidFill>
                <a:latin typeface="Times New Roman" panose="02020603050405020304" pitchFamily="18" charset="0"/>
              </a:endParaRPr>
            </a:p>
          </p:txBody>
        </p:sp>
      </p:grpSp>
      <p:grpSp>
        <p:nvGrpSpPr>
          <p:cNvPr id="107541" name="Group 1045"/>
          <p:cNvGrpSpPr>
            <a:grpSpLocks/>
          </p:cNvGrpSpPr>
          <p:nvPr/>
        </p:nvGrpSpPr>
        <p:grpSpPr bwMode="auto">
          <a:xfrm>
            <a:off x="2401888" y="3557588"/>
            <a:ext cx="2136775" cy="1587"/>
            <a:chOff x="0" y="146"/>
            <a:chExt cx="1346" cy="0"/>
          </a:xfrm>
        </p:grpSpPr>
        <p:sp>
          <p:nvSpPr>
            <p:cNvPr id="107542" name="Rectangle 1046"/>
            <p:cNvSpPr>
              <a:spLocks noChangeArrowheads="1"/>
            </p:cNvSpPr>
            <p:nvPr/>
          </p:nvSpPr>
          <p:spPr bwMode="auto">
            <a:xfrm>
              <a:off x="0" y="146"/>
              <a:ext cx="134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07543" name="Rectangle 1047"/>
            <p:cNvSpPr>
              <a:spLocks noChangeArrowheads="1"/>
            </p:cNvSpPr>
            <p:nvPr/>
          </p:nvSpPr>
          <p:spPr bwMode="auto">
            <a:xfrm>
              <a:off x="0" y="146"/>
              <a:ext cx="134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grpSp>
      <p:grpSp>
        <p:nvGrpSpPr>
          <p:cNvPr id="107544" name="Group 1048"/>
          <p:cNvGrpSpPr>
            <a:grpSpLocks/>
          </p:cNvGrpSpPr>
          <p:nvPr/>
        </p:nvGrpSpPr>
        <p:grpSpPr bwMode="auto">
          <a:xfrm>
            <a:off x="5386388" y="3278188"/>
            <a:ext cx="2136775" cy="274637"/>
            <a:chOff x="0" y="117"/>
            <a:chExt cx="1346" cy="173"/>
          </a:xfrm>
        </p:grpSpPr>
        <p:sp>
          <p:nvSpPr>
            <p:cNvPr id="107545" name="Rectangle 1049"/>
            <p:cNvSpPr>
              <a:spLocks noChangeArrowheads="1"/>
            </p:cNvSpPr>
            <p:nvPr/>
          </p:nvSpPr>
          <p:spPr bwMode="auto">
            <a:xfrm>
              <a:off x="0" y="146"/>
              <a:ext cx="134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07546" name="Rectangle 1050"/>
            <p:cNvSpPr>
              <a:spLocks noChangeArrowheads="1"/>
            </p:cNvSpPr>
            <p:nvPr/>
          </p:nvSpPr>
          <p:spPr bwMode="auto">
            <a:xfrm>
              <a:off x="0" y="117"/>
              <a:ext cx="134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0"/>
                </a:spcBef>
                <a:buSzTx/>
                <a:buFontTx/>
                <a:buNone/>
              </a:pPr>
              <a:endParaRPr lang="en-US" altLang="en-US" sz="1200">
                <a:solidFill>
                  <a:schemeClr val="tx2"/>
                </a:solidFill>
                <a:latin typeface="Times New Roman" panose="02020603050405020304" pitchFamily="18" charset="0"/>
              </a:endParaRPr>
            </a:p>
          </p:txBody>
        </p:sp>
      </p:grpSp>
      <p:sp>
        <p:nvSpPr>
          <p:cNvPr id="107547" name="Rectangle 1051"/>
          <p:cNvSpPr>
            <a:spLocks noChangeArrowheads="1"/>
          </p:cNvSpPr>
          <p:nvPr/>
        </p:nvSpPr>
        <p:spPr bwMode="auto">
          <a:xfrm>
            <a:off x="444500" y="4191000"/>
            <a:ext cx="2173288"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100000"/>
              </a:lnSpc>
              <a:spcBef>
                <a:spcPct val="0"/>
              </a:spcBef>
              <a:buSzTx/>
              <a:buFontTx/>
              <a:buNone/>
            </a:pPr>
            <a:r>
              <a:rPr lang="en-GB" altLang="en-US" sz="600">
                <a:latin typeface="Arial" panose="020B0604020202020204" pitchFamily="34" charset="0"/>
                <a:cs typeface="Arial" panose="020B0604020202020204" pitchFamily="34" charset="0"/>
              </a:rPr>
              <a:t>#51-19, EO, CF=17, A=4.36, D=1.49, L=0.37, 20 dB </a:t>
            </a:r>
            <a:endParaRPr lang="en-GB" altLang="en-US" sz="1200">
              <a:latin typeface="Times New Roman" panose="02020603050405020304" pitchFamily="18" charset="0"/>
              <a:cs typeface="Times New Roman" panose="02020603050405020304" pitchFamily="18" charset="0"/>
            </a:endParaRPr>
          </a:p>
        </p:txBody>
      </p:sp>
      <p:sp>
        <p:nvSpPr>
          <p:cNvPr id="107548" name="Rectangle 1052"/>
          <p:cNvSpPr>
            <a:spLocks noChangeArrowheads="1"/>
          </p:cNvSpPr>
          <p:nvPr/>
        </p:nvSpPr>
        <p:spPr bwMode="auto">
          <a:xfrm>
            <a:off x="2919413" y="4191000"/>
            <a:ext cx="21367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100000"/>
              </a:lnSpc>
              <a:spcBef>
                <a:spcPct val="0"/>
              </a:spcBef>
              <a:buSzTx/>
              <a:buFontTx/>
              <a:buNone/>
            </a:pPr>
            <a:r>
              <a:rPr lang="en-GB" altLang="en-US" sz="600">
                <a:latin typeface="Arial" panose="020B0604020202020204" pitchFamily="34" charset="0"/>
                <a:cs typeface="Arial" panose="020B0604020202020204" pitchFamily="34" charset="0"/>
              </a:rPr>
              <a:t>#38-78, EO, CF=7, A=5.06, D=2.59 L=0.10, 35 dB</a:t>
            </a:r>
            <a:endParaRPr lang="en-GB" altLang="en-US" sz="1200">
              <a:latin typeface="Times New Roman" panose="02020603050405020304" pitchFamily="18" charset="0"/>
              <a:cs typeface="Times New Roman" panose="02020603050405020304" pitchFamily="18" charset="0"/>
            </a:endParaRPr>
          </a:p>
          <a:p>
            <a:pPr algn="ctr" eaLnBrk="0" hangingPunct="0">
              <a:lnSpc>
                <a:spcPct val="100000"/>
              </a:lnSpc>
              <a:spcBef>
                <a:spcPct val="0"/>
              </a:spcBef>
              <a:buSzTx/>
              <a:buFontTx/>
              <a:buNone/>
            </a:pPr>
            <a:endParaRPr lang="en-GB" altLang="en-US" sz="2400">
              <a:latin typeface="Times New Roman" panose="02020603050405020304" pitchFamily="18" charset="0"/>
            </a:endParaRPr>
          </a:p>
        </p:txBody>
      </p:sp>
      <p:sp>
        <p:nvSpPr>
          <p:cNvPr id="107549" name="Rectangle 1053"/>
          <p:cNvSpPr>
            <a:spLocks noChangeArrowheads="1"/>
          </p:cNvSpPr>
          <p:nvPr/>
        </p:nvSpPr>
        <p:spPr bwMode="auto">
          <a:xfrm>
            <a:off x="5524500" y="4191000"/>
            <a:ext cx="21367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0"/>
              </a:spcBef>
              <a:tabLst>
                <a:tab pos="457200" algn="l"/>
                <a:tab pos="4457700" algn="l"/>
              </a:tabLst>
              <a:defRPr sz="2400">
                <a:solidFill>
                  <a:schemeClr val="tx1"/>
                </a:solidFill>
                <a:latin typeface="Times New Roman" panose="02020603050405020304" pitchFamily="18" charset="0"/>
              </a:defRPr>
            </a:lvl1pPr>
            <a:lvl2pPr>
              <a:spcBef>
                <a:spcPct val="0"/>
              </a:spcBef>
              <a:tabLst>
                <a:tab pos="457200" algn="l"/>
                <a:tab pos="4457700" algn="l"/>
              </a:tabLst>
              <a:defRPr sz="2400">
                <a:solidFill>
                  <a:schemeClr val="tx1"/>
                </a:solidFill>
                <a:latin typeface="Times New Roman" panose="02020603050405020304" pitchFamily="18" charset="0"/>
              </a:defRPr>
            </a:lvl2pPr>
            <a:lvl3pPr>
              <a:spcBef>
                <a:spcPct val="0"/>
              </a:spcBef>
              <a:tabLst>
                <a:tab pos="457200" algn="l"/>
                <a:tab pos="4457700" algn="l"/>
              </a:tabLst>
              <a:defRPr sz="2400">
                <a:solidFill>
                  <a:schemeClr val="tx1"/>
                </a:solidFill>
                <a:latin typeface="Times New Roman" panose="02020603050405020304" pitchFamily="18" charset="0"/>
              </a:defRPr>
            </a:lvl3pPr>
            <a:lvl4pPr>
              <a:spcBef>
                <a:spcPct val="0"/>
              </a:spcBef>
              <a:tabLst>
                <a:tab pos="457200" algn="l"/>
                <a:tab pos="4457700" algn="l"/>
              </a:tabLst>
              <a:defRPr sz="2400">
                <a:solidFill>
                  <a:schemeClr val="tx1"/>
                </a:solidFill>
                <a:latin typeface="Times New Roman" panose="02020603050405020304" pitchFamily="18" charset="0"/>
              </a:defRPr>
            </a:lvl4pPr>
            <a:lvl5pPr>
              <a:spcBef>
                <a:spcPct val="0"/>
              </a:spcBef>
              <a:tabLst>
                <a:tab pos="457200" algn="l"/>
                <a:tab pos="4457700" algn="l"/>
              </a:tabLst>
              <a:defRPr sz="2400">
                <a:solidFill>
                  <a:schemeClr val="tx1"/>
                </a:solidFill>
                <a:latin typeface="Times New Roman" panose="02020603050405020304" pitchFamily="18" charset="0"/>
              </a:defRPr>
            </a:lvl5pPr>
            <a:lvl6pPr fontAlgn="base">
              <a:spcBef>
                <a:spcPct val="0"/>
              </a:spcBef>
              <a:spcAft>
                <a:spcPct val="0"/>
              </a:spcAft>
              <a:tabLst>
                <a:tab pos="457200" algn="l"/>
                <a:tab pos="4457700" algn="l"/>
              </a:tabLst>
              <a:defRPr sz="2400">
                <a:solidFill>
                  <a:schemeClr val="tx1"/>
                </a:solidFill>
                <a:latin typeface="Times New Roman" panose="02020603050405020304" pitchFamily="18" charset="0"/>
              </a:defRPr>
            </a:lvl6pPr>
            <a:lvl7pPr fontAlgn="base">
              <a:spcBef>
                <a:spcPct val="0"/>
              </a:spcBef>
              <a:spcAft>
                <a:spcPct val="0"/>
              </a:spcAft>
              <a:tabLst>
                <a:tab pos="457200" algn="l"/>
                <a:tab pos="4457700" algn="l"/>
              </a:tabLst>
              <a:defRPr sz="2400">
                <a:solidFill>
                  <a:schemeClr val="tx1"/>
                </a:solidFill>
                <a:latin typeface="Times New Roman" panose="02020603050405020304" pitchFamily="18" charset="0"/>
              </a:defRPr>
            </a:lvl7pPr>
            <a:lvl8pPr fontAlgn="base">
              <a:spcBef>
                <a:spcPct val="0"/>
              </a:spcBef>
              <a:spcAft>
                <a:spcPct val="0"/>
              </a:spcAft>
              <a:tabLst>
                <a:tab pos="457200" algn="l"/>
                <a:tab pos="4457700" algn="l"/>
              </a:tabLst>
              <a:defRPr sz="2400">
                <a:solidFill>
                  <a:schemeClr val="tx1"/>
                </a:solidFill>
                <a:latin typeface="Times New Roman" panose="02020603050405020304" pitchFamily="18" charset="0"/>
              </a:defRPr>
            </a:lvl8pPr>
            <a:lvl9pPr fontAlgn="base">
              <a:spcBef>
                <a:spcPct val="0"/>
              </a:spcBef>
              <a:spcAft>
                <a:spcPct val="0"/>
              </a:spcAft>
              <a:tabLst>
                <a:tab pos="457200" algn="l"/>
                <a:tab pos="4457700" algn="l"/>
              </a:tabLst>
              <a:defRPr sz="2400">
                <a:solidFill>
                  <a:schemeClr val="tx1"/>
                </a:solidFill>
                <a:latin typeface="Times New Roman" panose="02020603050405020304" pitchFamily="18" charset="0"/>
              </a:defRPr>
            </a:lvl9pPr>
          </a:lstStyle>
          <a:p>
            <a:pPr algn="ctr">
              <a:lnSpc>
                <a:spcPct val="100000"/>
              </a:lnSpc>
              <a:buSzTx/>
              <a:buFontTx/>
              <a:buNone/>
            </a:pPr>
            <a:r>
              <a:rPr lang="en-GB" altLang="en-US" sz="600">
                <a:latin typeface="Arial" panose="020B0604020202020204" pitchFamily="34" charset="0"/>
                <a:cs typeface="Arial" panose="020B0604020202020204" pitchFamily="34" charset="0"/>
              </a:rPr>
              <a:t>#51-07, OE, CF=5, A=8.23, D=2.84, L=0.03, 35 dB</a:t>
            </a:r>
            <a:endParaRPr lang="en-GB" altLang="en-US"/>
          </a:p>
        </p:txBody>
      </p:sp>
      <p:sp>
        <p:nvSpPr>
          <p:cNvPr id="107550" name="Rectangle 1054"/>
          <p:cNvSpPr>
            <a:spLocks noChangeArrowheads="1"/>
          </p:cNvSpPr>
          <p:nvPr/>
        </p:nvSpPr>
        <p:spPr bwMode="auto">
          <a:xfrm>
            <a:off x="574675" y="5462588"/>
            <a:ext cx="2173288" cy="25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100000"/>
              </a:lnSpc>
              <a:spcBef>
                <a:spcPct val="0"/>
              </a:spcBef>
              <a:buSzTx/>
              <a:buFontTx/>
              <a:buNone/>
            </a:pPr>
            <a:r>
              <a:rPr lang="en-GB" altLang="en-US" sz="600">
                <a:latin typeface="Arial" panose="020B0604020202020204" pitchFamily="34" charset="0"/>
                <a:cs typeface="Arial" panose="020B0604020202020204" pitchFamily="34" charset="0"/>
              </a:rPr>
              <a:t>#54-12, EI, CF=8, A=8.28, D=2.39, L=0.13, 20 dB </a:t>
            </a:r>
            <a:endParaRPr lang="en-GB" altLang="en-US" sz="1200">
              <a:latin typeface="Times New Roman" panose="02020603050405020304" pitchFamily="18" charset="0"/>
              <a:cs typeface="Times New Roman" panose="02020603050405020304" pitchFamily="18" charset="0"/>
            </a:endParaRPr>
          </a:p>
          <a:p>
            <a:pPr algn="ctr" eaLnBrk="0" hangingPunct="0">
              <a:lnSpc>
                <a:spcPct val="100000"/>
              </a:lnSpc>
              <a:spcBef>
                <a:spcPct val="0"/>
              </a:spcBef>
              <a:buSzTx/>
              <a:buFontTx/>
              <a:buNone/>
            </a:pPr>
            <a:r>
              <a:rPr lang="en-GB" altLang="en-US" sz="1200">
                <a:latin typeface="Times New Roman" panose="02020603050405020304" pitchFamily="18" charset="0"/>
                <a:cs typeface="Times New Roman" panose="02020603050405020304" pitchFamily="18" charset="0"/>
              </a:rPr>
              <a:t> </a:t>
            </a:r>
          </a:p>
          <a:p>
            <a:pPr algn="ctr" eaLnBrk="0" hangingPunct="0">
              <a:lnSpc>
                <a:spcPct val="100000"/>
              </a:lnSpc>
              <a:spcBef>
                <a:spcPct val="0"/>
              </a:spcBef>
              <a:buSzTx/>
              <a:buFontTx/>
              <a:buNone/>
            </a:pPr>
            <a:endParaRPr lang="en-GB" altLang="en-US" sz="2400">
              <a:latin typeface="Times New Roman" panose="02020603050405020304" pitchFamily="18" charset="0"/>
            </a:endParaRPr>
          </a:p>
        </p:txBody>
      </p:sp>
      <p:sp>
        <p:nvSpPr>
          <p:cNvPr id="107551" name="Rectangle 1055"/>
          <p:cNvSpPr>
            <a:spLocks noChangeArrowheads="1"/>
          </p:cNvSpPr>
          <p:nvPr/>
        </p:nvSpPr>
        <p:spPr bwMode="auto">
          <a:xfrm>
            <a:off x="3013075" y="5462588"/>
            <a:ext cx="2209800" cy="25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100000"/>
              </a:lnSpc>
              <a:spcBef>
                <a:spcPct val="0"/>
              </a:spcBef>
              <a:buSzTx/>
              <a:buFontTx/>
              <a:buNone/>
            </a:pPr>
            <a:r>
              <a:rPr lang="en-GB" altLang="en-US" sz="600">
                <a:latin typeface="Arial" panose="020B0604020202020204" pitchFamily="34" charset="0"/>
                <a:cs typeface="Arial" panose="020B0604020202020204" pitchFamily="34" charset="0"/>
              </a:rPr>
              <a:t>#54-304, EE, CF=28, A=1.37, D=1.77, L=0.29, 15 dB </a:t>
            </a:r>
            <a:endParaRPr lang="en-GB" altLang="en-US" sz="1200">
              <a:latin typeface="Times New Roman" panose="02020603050405020304" pitchFamily="18" charset="0"/>
              <a:cs typeface="Times New Roman" panose="02020603050405020304" pitchFamily="18" charset="0"/>
            </a:endParaRPr>
          </a:p>
          <a:p>
            <a:pPr algn="ctr" eaLnBrk="0" hangingPunct="0">
              <a:lnSpc>
                <a:spcPct val="100000"/>
              </a:lnSpc>
              <a:spcBef>
                <a:spcPct val="0"/>
              </a:spcBef>
              <a:buSzTx/>
              <a:buFontTx/>
              <a:buNone/>
            </a:pPr>
            <a:r>
              <a:rPr lang="en-GB" altLang="en-US" sz="1200">
                <a:latin typeface="Times New Roman" panose="02020603050405020304" pitchFamily="18" charset="0"/>
                <a:cs typeface="Times New Roman" panose="02020603050405020304" pitchFamily="18" charset="0"/>
              </a:rPr>
              <a:t> </a:t>
            </a:r>
          </a:p>
          <a:p>
            <a:pPr algn="ctr" eaLnBrk="0" hangingPunct="0">
              <a:lnSpc>
                <a:spcPct val="100000"/>
              </a:lnSpc>
              <a:spcBef>
                <a:spcPct val="0"/>
              </a:spcBef>
              <a:buSzTx/>
              <a:buFontTx/>
              <a:buNone/>
            </a:pPr>
            <a:endParaRPr lang="en-GB" altLang="en-US" sz="2400">
              <a:latin typeface="Times New Roman" panose="02020603050405020304" pitchFamily="18" charset="0"/>
            </a:endParaRPr>
          </a:p>
        </p:txBody>
      </p:sp>
      <p:sp>
        <p:nvSpPr>
          <p:cNvPr id="107552" name="Rectangle 1056"/>
          <p:cNvSpPr>
            <a:spLocks noChangeArrowheads="1"/>
          </p:cNvSpPr>
          <p:nvPr/>
        </p:nvSpPr>
        <p:spPr bwMode="auto">
          <a:xfrm>
            <a:off x="5654675" y="5462588"/>
            <a:ext cx="2136775" cy="25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0"/>
              </a:spcBef>
              <a:tabLst>
                <a:tab pos="457200" algn="l"/>
                <a:tab pos="4457700" algn="l"/>
              </a:tabLst>
              <a:defRPr sz="2400">
                <a:solidFill>
                  <a:schemeClr val="tx1"/>
                </a:solidFill>
                <a:latin typeface="Times New Roman" panose="02020603050405020304" pitchFamily="18" charset="0"/>
              </a:defRPr>
            </a:lvl1pPr>
            <a:lvl2pPr>
              <a:spcBef>
                <a:spcPct val="0"/>
              </a:spcBef>
              <a:tabLst>
                <a:tab pos="457200" algn="l"/>
                <a:tab pos="4457700" algn="l"/>
              </a:tabLst>
              <a:defRPr sz="2400">
                <a:solidFill>
                  <a:schemeClr val="tx1"/>
                </a:solidFill>
                <a:latin typeface="Times New Roman" panose="02020603050405020304" pitchFamily="18" charset="0"/>
              </a:defRPr>
            </a:lvl2pPr>
            <a:lvl3pPr>
              <a:spcBef>
                <a:spcPct val="0"/>
              </a:spcBef>
              <a:tabLst>
                <a:tab pos="457200" algn="l"/>
                <a:tab pos="4457700" algn="l"/>
              </a:tabLst>
              <a:defRPr sz="2400">
                <a:solidFill>
                  <a:schemeClr val="tx1"/>
                </a:solidFill>
                <a:latin typeface="Times New Roman" panose="02020603050405020304" pitchFamily="18" charset="0"/>
              </a:defRPr>
            </a:lvl3pPr>
            <a:lvl4pPr>
              <a:spcBef>
                <a:spcPct val="0"/>
              </a:spcBef>
              <a:tabLst>
                <a:tab pos="457200" algn="l"/>
                <a:tab pos="4457700" algn="l"/>
              </a:tabLst>
              <a:defRPr sz="2400">
                <a:solidFill>
                  <a:schemeClr val="tx1"/>
                </a:solidFill>
                <a:latin typeface="Times New Roman" panose="02020603050405020304" pitchFamily="18" charset="0"/>
              </a:defRPr>
            </a:lvl4pPr>
            <a:lvl5pPr>
              <a:spcBef>
                <a:spcPct val="0"/>
              </a:spcBef>
              <a:tabLst>
                <a:tab pos="457200" algn="l"/>
                <a:tab pos="4457700" algn="l"/>
              </a:tabLst>
              <a:defRPr sz="2400">
                <a:solidFill>
                  <a:schemeClr val="tx1"/>
                </a:solidFill>
                <a:latin typeface="Times New Roman" panose="02020603050405020304" pitchFamily="18" charset="0"/>
              </a:defRPr>
            </a:lvl5pPr>
            <a:lvl6pPr fontAlgn="base">
              <a:spcBef>
                <a:spcPct val="0"/>
              </a:spcBef>
              <a:spcAft>
                <a:spcPct val="0"/>
              </a:spcAft>
              <a:tabLst>
                <a:tab pos="457200" algn="l"/>
                <a:tab pos="4457700" algn="l"/>
              </a:tabLst>
              <a:defRPr sz="2400">
                <a:solidFill>
                  <a:schemeClr val="tx1"/>
                </a:solidFill>
                <a:latin typeface="Times New Roman" panose="02020603050405020304" pitchFamily="18" charset="0"/>
              </a:defRPr>
            </a:lvl6pPr>
            <a:lvl7pPr fontAlgn="base">
              <a:spcBef>
                <a:spcPct val="0"/>
              </a:spcBef>
              <a:spcAft>
                <a:spcPct val="0"/>
              </a:spcAft>
              <a:tabLst>
                <a:tab pos="457200" algn="l"/>
                <a:tab pos="4457700" algn="l"/>
              </a:tabLst>
              <a:defRPr sz="2400">
                <a:solidFill>
                  <a:schemeClr val="tx1"/>
                </a:solidFill>
                <a:latin typeface="Times New Roman" panose="02020603050405020304" pitchFamily="18" charset="0"/>
              </a:defRPr>
            </a:lvl7pPr>
            <a:lvl8pPr fontAlgn="base">
              <a:spcBef>
                <a:spcPct val="0"/>
              </a:spcBef>
              <a:spcAft>
                <a:spcPct val="0"/>
              </a:spcAft>
              <a:tabLst>
                <a:tab pos="457200" algn="l"/>
                <a:tab pos="4457700" algn="l"/>
              </a:tabLst>
              <a:defRPr sz="2400">
                <a:solidFill>
                  <a:schemeClr val="tx1"/>
                </a:solidFill>
                <a:latin typeface="Times New Roman" panose="02020603050405020304" pitchFamily="18" charset="0"/>
              </a:defRPr>
            </a:lvl8pPr>
            <a:lvl9pPr fontAlgn="base">
              <a:spcBef>
                <a:spcPct val="0"/>
              </a:spcBef>
              <a:spcAft>
                <a:spcPct val="0"/>
              </a:spcAft>
              <a:tabLst>
                <a:tab pos="457200" algn="l"/>
                <a:tab pos="4457700" algn="l"/>
              </a:tabLst>
              <a:defRPr sz="2400">
                <a:solidFill>
                  <a:schemeClr val="tx1"/>
                </a:solidFill>
                <a:latin typeface="Times New Roman" panose="02020603050405020304" pitchFamily="18" charset="0"/>
              </a:defRPr>
            </a:lvl9pPr>
          </a:lstStyle>
          <a:p>
            <a:pPr algn="ctr">
              <a:lnSpc>
                <a:spcPct val="100000"/>
              </a:lnSpc>
              <a:buSzTx/>
              <a:buFontTx/>
              <a:buNone/>
            </a:pPr>
            <a:r>
              <a:rPr lang="en-GB" altLang="en-US" sz="600">
                <a:latin typeface="Arial" panose="020B0604020202020204" pitchFamily="34" charset="0"/>
                <a:cs typeface="Arial" panose="020B0604020202020204" pitchFamily="34" charset="0"/>
              </a:rPr>
              <a:t>#51-15, EE, CF=21, A=1.97, D=3.03, L=0.21, 20 dB</a:t>
            </a:r>
            <a:endParaRPr lang="en-GB" altLang="en-US" sz="1200">
              <a:cs typeface="Times New Roman" panose="02020603050405020304" pitchFamily="18" charset="0"/>
            </a:endParaRPr>
          </a:p>
          <a:p>
            <a:pPr algn="ctr" eaLnBrk="0" hangingPunct="0">
              <a:lnSpc>
                <a:spcPct val="100000"/>
              </a:lnSpc>
              <a:buSzTx/>
              <a:buFontTx/>
              <a:buNone/>
            </a:pPr>
            <a:r>
              <a:rPr lang="en-GB" altLang="en-US" sz="1200">
                <a:cs typeface="Times New Roman" panose="02020603050405020304" pitchFamily="18" charset="0"/>
              </a:rPr>
              <a:t> </a:t>
            </a:r>
          </a:p>
          <a:p>
            <a:pPr algn="ctr" eaLnBrk="0" hangingPunct="0">
              <a:lnSpc>
                <a:spcPct val="100000"/>
              </a:lnSpc>
              <a:buSzTx/>
              <a:buFontTx/>
              <a:buNone/>
            </a:pPr>
            <a:endParaRPr lang="en-GB" altLang="en-US"/>
          </a:p>
        </p:txBody>
      </p:sp>
      <p:sp>
        <p:nvSpPr>
          <p:cNvPr id="107553" name="Text Box 1057"/>
          <p:cNvSpPr txBox="1">
            <a:spLocks noChangeArrowheads="1"/>
          </p:cNvSpPr>
          <p:nvPr/>
        </p:nvSpPr>
        <p:spPr bwMode="auto">
          <a:xfrm>
            <a:off x="5473700" y="4365625"/>
            <a:ext cx="342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ct val="0"/>
              </a:spcBef>
              <a:buSzTx/>
              <a:buFontTx/>
              <a:buNone/>
            </a:pPr>
            <a:r>
              <a:rPr lang="en-GB" altLang="en-US" sz="1200" b="1">
                <a:latin typeface="Arial" panose="020B0604020202020204" pitchFamily="34" charset="0"/>
                <a:cs typeface="Arial" panose="020B0604020202020204" pitchFamily="34" charset="0"/>
              </a:rPr>
              <a:t>I</a:t>
            </a:r>
            <a:endParaRPr lang="en-GB" altLang="en-US" sz="1200" b="1">
              <a:latin typeface="Times New Roman" panose="02020603050405020304" pitchFamily="18" charset="0"/>
              <a:cs typeface="Times New Roman" panose="02020603050405020304" pitchFamily="18" charset="0"/>
            </a:endParaRPr>
          </a:p>
          <a:p>
            <a:pPr eaLnBrk="0" hangingPunct="0">
              <a:lnSpc>
                <a:spcPct val="100000"/>
              </a:lnSpc>
              <a:spcBef>
                <a:spcPct val="0"/>
              </a:spcBef>
              <a:buSzTx/>
              <a:buFontTx/>
              <a:buNone/>
            </a:pPr>
            <a:endParaRPr lang="en-GB" altLang="en-US" sz="1200" b="1">
              <a:latin typeface="Times New Roman" panose="02020603050405020304" pitchFamily="18" charset="0"/>
            </a:endParaRPr>
          </a:p>
        </p:txBody>
      </p:sp>
      <p:sp>
        <p:nvSpPr>
          <p:cNvPr id="107554" name="Text Box 1058"/>
          <p:cNvSpPr txBox="1">
            <a:spLocks noChangeArrowheads="1"/>
          </p:cNvSpPr>
          <p:nvPr/>
        </p:nvSpPr>
        <p:spPr bwMode="auto">
          <a:xfrm>
            <a:off x="482600" y="3149600"/>
            <a:ext cx="342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ct val="0"/>
              </a:spcBef>
              <a:buSzTx/>
              <a:buFontTx/>
              <a:buNone/>
            </a:pPr>
            <a:r>
              <a:rPr lang="en-GB" altLang="en-US" sz="1200" b="1">
                <a:latin typeface="Arial" panose="020B0604020202020204" pitchFamily="34" charset="0"/>
                <a:cs typeface="Arial" panose="020B0604020202020204" pitchFamily="34" charset="0"/>
              </a:rPr>
              <a:t>D</a:t>
            </a:r>
            <a:endParaRPr lang="en-GB" altLang="en-US" sz="1200" b="1">
              <a:latin typeface="Times New Roman" panose="02020603050405020304" pitchFamily="18" charset="0"/>
              <a:cs typeface="Times New Roman" panose="02020603050405020304" pitchFamily="18" charset="0"/>
            </a:endParaRPr>
          </a:p>
          <a:p>
            <a:pPr eaLnBrk="0" hangingPunct="0">
              <a:lnSpc>
                <a:spcPct val="100000"/>
              </a:lnSpc>
              <a:spcBef>
                <a:spcPct val="0"/>
              </a:spcBef>
              <a:buSzTx/>
              <a:buFontTx/>
              <a:buNone/>
            </a:pPr>
            <a:endParaRPr lang="en-GB" altLang="en-US" sz="1200" b="1">
              <a:latin typeface="Times New Roman" panose="02020603050405020304" pitchFamily="18" charset="0"/>
            </a:endParaRPr>
          </a:p>
        </p:txBody>
      </p:sp>
      <p:sp>
        <p:nvSpPr>
          <p:cNvPr id="107555" name="Text Box 1059"/>
          <p:cNvSpPr txBox="1">
            <a:spLocks noChangeArrowheads="1"/>
          </p:cNvSpPr>
          <p:nvPr/>
        </p:nvSpPr>
        <p:spPr bwMode="auto">
          <a:xfrm>
            <a:off x="2897188" y="3149600"/>
            <a:ext cx="342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ct val="0"/>
              </a:spcBef>
              <a:buSzTx/>
              <a:buFontTx/>
              <a:buNone/>
            </a:pPr>
            <a:r>
              <a:rPr lang="en-GB" altLang="en-US" sz="1200" b="1">
                <a:latin typeface="Arial" panose="020B0604020202020204" pitchFamily="34" charset="0"/>
                <a:cs typeface="Arial" panose="020B0604020202020204" pitchFamily="34" charset="0"/>
              </a:rPr>
              <a:t>E</a:t>
            </a:r>
            <a:endParaRPr lang="en-GB" altLang="en-US" sz="1200" b="1">
              <a:latin typeface="Times New Roman" panose="02020603050405020304" pitchFamily="18" charset="0"/>
              <a:cs typeface="Times New Roman" panose="02020603050405020304" pitchFamily="18" charset="0"/>
            </a:endParaRPr>
          </a:p>
          <a:p>
            <a:pPr eaLnBrk="0" hangingPunct="0">
              <a:lnSpc>
                <a:spcPct val="100000"/>
              </a:lnSpc>
              <a:spcBef>
                <a:spcPct val="0"/>
              </a:spcBef>
              <a:buSzTx/>
              <a:buFontTx/>
              <a:buNone/>
            </a:pPr>
            <a:endParaRPr lang="en-GB" altLang="en-US" sz="1200" b="1">
              <a:latin typeface="Times New Roman" panose="02020603050405020304" pitchFamily="18" charset="0"/>
            </a:endParaRPr>
          </a:p>
        </p:txBody>
      </p:sp>
      <p:sp>
        <p:nvSpPr>
          <p:cNvPr id="107556" name="Text Box 1060"/>
          <p:cNvSpPr txBox="1">
            <a:spLocks noChangeArrowheads="1"/>
          </p:cNvSpPr>
          <p:nvPr/>
        </p:nvSpPr>
        <p:spPr bwMode="auto">
          <a:xfrm>
            <a:off x="5473700" y="3149600"/>
            <a:ext cx="342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ct val="0"/>
              </a:spcBef>
              <a:buSzTx/>
              <a:buFontTx/>
              <a:buNone/>
            </a:pPr>
            <a:r>
              <a:rPr lang="en-GB" altLang="en-US" sz="1200" b="1">
                <a:latin typeface="Arial" panose="020B0604020202020204" pitchFamily="34" charset="0"/>
                <a:cs typeface="Arial" panose="020B0604020202020204" pitchFamily="34" charset="0"/>
              </a:rPr>
              <a:t>F</a:t>
            </a:r>
            <a:endParaRPr lang="en-GB" altLang="en-US" sz="1200" b="1">
              <a:latin typeface="Times New Roman" panose="02020603050405020304" pitchFamily="18" charset="0"/>
              <a:cs typeface="Times New Roman" panose="02020603050405020304" pitchFamily="18" charset="0"/>
            </a:endParaRPr>
          </a:p>
          <a:p>
            <a:pPr eaLnBrk="0" hangingPunct="0">
              <a:lnSpc>
                <a:spcPct val="100000"/>
              </a:lnSpc>
              <a:spcBef>
                <a:spcPct val="0"/>
              </a:spcBef>
              <a:buSzTx/>
              <a:buFontTx/>
              <a:buNone/>
            </a:pPr>
            <a:endParaRPr lang="en-GB" altLang="en-US" sz="1200" b="1">
              <a:latin typeface="Times New Roman" panose="02020603050405020304" pitchFamily="18" charset="0"/>
            </a:endParaRPr>
          </a:p>
        </p:txBody>
      </p:sp>
      <p:sp>
        <p:nvSpPr>
          <p:cNvPr id="107557" name="Text Box 1061"/>
          <p:cNvSpPr txBox="1">
            <a:spLocks noChangeArrowheads="1"/>
          </p:cNvSpPr>
          <p:nvPr/>
        </p:nvSpPr>
        <p:spPr bwMode="auto">
          <a:xfrm>
            <a:off x="482600" y="4365625"/>
            <a:ext cx="342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ct val="0"/>
              </a:spcBef>
              <a:buSzTx/>
              <a:buFontTx/>
              <a:buNone/>
            </a:pPr>
            <a:r>
              <a:rPr lang="en-GB" altLang="en-US" sz="1200" b="1">
                <a:latin typeface="Arial" panose="020B0604020202020204" pitchFamily="34" charset="0"/>
                <a:cs typeface="Arial" panose="020B0604020202020204" pitchFamily="34" charset="0"/>
              </a:rPr>
              <a:t>G</a:t>
            </a:r>
            <a:endParaRPr lang="en-GB" altLang="en-US" sz="1200" b="1">
              <a:latin typeface="Times New Roman" panose="02020603050405020304" pitchFamily="18" charset="0"/>
              <a:cs typeface="Times New Roman" panose="02020603050405020304" pitchFamily="18" charset="0"/>
            </a:endParaRPr>
          </a:p>
          <a:p>
            <a:pPr eaLnBrk="0" hangingPunct="0">
              <a:lnSpc>
                <a:spcPct val="100000"/>
              </a:lnSpc>
              <a:spcBef>
                <a:spcPct val="0"/>
              </a:spcBef>
              <a:buSzTx/>
              <a:buFontTx/>
              <a:buNone/>
            </a:pPr>
            <a:endParaRPr lang="en-GB" altLang="en-US" sz="1200" b="1">
              <a:latin typeface="Times New Roman" panose="02020603050405020304" pitchFamily="18" charset="0"/>
            </a:endParaRPr>
          </a:p>
        </p:txBody>
      </p:sp>
      <p:sp>
        <p:nvSpPr>
          <p:cNvPr id="107558" name="Text Box 1062"/>
          <p:cNvSpPr txBox="1">
            <a:spLocks noChangeArrowheads="1"/>
          </p:cNvSpPr>
          <p:nvPr/>
        </p:nvSpPr>
        <p:spPr bwMode="auto">
          <a:xfrm>
            <a:off x="2897188" y="4365625"/>
            <a:ext cx="342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ct val="0"/>
              </a:spcBef>
              <a:buSzTx/>
              <a:buFontTx/>
              <a:buNone/>
            </a:pPr>
            <a:r>
              <a:rPr lang="en-GB" altLang="en-US" sz="1200" b="1">
                <a:latin typeface="Arial" panose="020B0604020202020204" pitchFamily="34" charset="0"/>
                <a:cs typeface="Arial" panose="020B0604020202020204" pitchFamily="34" charset="0"/>
              </a:rPr>
              <a:t>H</a:t>
            </a:r>
            <a:endParaRPr lang="en-GB" altLang="en-US" sz="1200" b="1">
              <a:latin typeface="Times New Roman" panose="02020603050405020304" pitchFamily="18" charset="0"/>
              <a:cs typeface="Times New Roman" panose="02020603050405020304" pitchFamily="18" charset="0"/>
            </a:endParaRPr>
          </a:p>
          <a:p>
            <a:pPr eaLnBrk="0" hangingPunct="0">
              <a:lnSpc>
                <a:spcPct val="100000"/>
              </a:lnSpc>
              <a:spcBef>
                <a:spcPct val="0"/>
              </a:spcBef>
              <a:buSzTx/>
              <a:buFontTx/>
              <a:buNone/>
            </a:pPr>
            <a:endParaRPr lang="en-GB" altLang="en-US" sz="1200" b="1">
              <a:latin typeface="Times New Roman" panose="02020603050405020304" pitchFamily="18" charset="0"/>
            </a:endParaRPr>
          </a:p>
        </p:txBody>
      </p:sp>
      <p:sp>
        <p:nvSpPr>
          <p:cNvPr id="107559" name="Text Box 1063"/>
          <p:cNvSpPr txBox="1">
            <a:spLocks noChangeArrowheads="1"/>
          </p:cNvSpPr>
          <p:nvPr/>
        </p:nvSpPr>
        <p:spPr bwMode="auto">
          <a:xfrm>
            <a:off x="5473700" y="1978025"/>
            <a:ext cx="342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ct val="0"/>
              </a:spcBef>
              <a:buSzTx/>
              <a:buFontTx/>
              <a:buNone/>
            </a:pPr>
            <a:r>
              <a:rPr lang="en-GB" altLang="en-US" sz="1200" b="1">
                <a:latin typeface="Arial" panose="020B0604020202020204" pitchFamily="34" charset="0"/>
                <a:cs typeface="Arial" panose="020B0604020202020204" pitchFamily="34" charset="0"/>
              </a:rPr>
              <a:t>C</a:t>
            </a:r>
            <a:endParaRPr lang="en-GB" altLang="en-US" sz="1200" b="1">
              <a:latin typeface="Times New Roman" panose="02020603050405020304" pitchFamily="18" charset="0"/>
              <a:cs typeface="Times New Roman" panose="02020603050405020304" pitchFamily="18" charset="0"/>
            </a:endParaRPr>
          </a:p>
          <a:p>
            <a:pPr eaLnBrk="0" hangingPunct="0">
              <a:lnSpc>
                <a:spcPct val="100000"/>
              </a:lnSpc>
              <a:spcBef>
                <a:spcPct val="0"/>
              </a:spcBef>
              <a:buSzTx/>
              <a:buFontTx/>
              <a:buNone/>
            </a:pPr>
            <a:endParaRPr lang="en-GB" altLang="en-US" sz="1200" b="1">
              <a:latin typeface="Times New Roman" panose="02020603050405020304" pitchFamily="18" charset="0"/>
            </a:endParaRPr>
          </a:p>
        </p:txBody>
      </p:sp>
      <p:sp>
        <p:nvSpPr>
          <p:cNvPr id="107560" name="Text Box 1064"/>
          <p:cNvSpPr txBox="1">
            <a:spLocks noChangeArrowheads="1"/>
          </p:cNvSpPr>
          <p:nvPr/>
        </p:nvSpPr>
        <p:spPr bwMode="auto">
          <a:xfrm>
            <a:off x="2897188" y="1978025"/>
            <a:ext cx="342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ct val="0"/>
              </a:spcBef>
              <a:buSzTx/>
              <a:buFontTx/>
              <a:buNone/>
            </a:pPr>
            <a:r>
              <a:rPr lang="en-GB" altLang="en-US" sz="1200" b="1">
                <a:latin typeface="Arial" panose="020B0604020202020204" pitchFamily="34" charset="0"/>
                <a:cs typeface="Arial" panose="020B0604020202020204" pitchFamily="34" charset="0"/>
              </a:rPr>
              <a:t>B</a:t>
            </a:r>
            <a:endParaRPr lang="en-GB" altLang="en-US" sz="1200" b="1">
              <a:latin typeface="Times New Roman" panose="02020603050405020304" pitchFamily="18" charset="0"/>
              <a:cs typeface="Times New Roman" panose="02020603050405020304" pitchFamily="18" charset="0"/>
            </a:endParaRPr>
          </a:p>
          <a:p>
            <a:pPr eaLnBrk="0" hangingPunct="0">
              <a:lnSpc>
                <a:spcPct val="100000"/>
              </a:lnSpc>
              <a:spcBef>
                <a:spcPct val="0"/>
              </a:spcBef>
              <a:buSzTx/>
              <a:buFontTx/>
              <a:buNone/>
            </a:pPr>
            <a:endParaRPr lang="en-GB" altLang="en-US" sz="1200" b="1">
              <a:latin typeface="Times New Roman" panose="02020603050405020304" pitchFamily="18" charset="0"/>
            </a:endParaRPr>
          </a:p>
        </p:txBody>
      </p:sp>
      <p:sp>
        <p:nvSpPr>
          <p:cNvPr id="107561" name="Text Box 1065"/>
          <p:cNvSpPr txBox="1">
            <a:spLocks noChangeArrowheads="1"/>
          </p:cNvSpPr>
          <p:nvPr/>
        </p:nvSpPr>
        <p:spPr bwMode="auto">
          <a:xfrm>
            <a:off x="482600" y="1978025"/>
            <a:ext cx="342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ct val="0"/>
              </a:spcBef>
              <a:buSzTx/>
              <a:buFontTx/>
              <a:buNone/>
            </a:pPr>
            <a:r>
              <a:rPr lang="en-GB" altLang="en-US" sz="1200" b="1">
                <a:latin typeface="Arial" panose="020B0604020202020204" pitchFamily="34" charset="0"/>
                <a:cs typeface="Arial" panose="020B0604020202020204" pitchFamily="34" charset="0"/>
              </a:rPr>
              <a:t>A</a:t>
            </a:r>
            <a:endParaRPr lang="en-GB" altLang="en-US" sz="1200" b="1">
              <a:latin typeface="Times New Roman" panose="02020603050405020304" pitchFamily="18" charset="0"/>
              <a:cs typeface="Times New Roman" panose="02020603050405020304" pitchFamily="18" charset="0"/>
            </a:endParaRPr>
          </a:p>
          <a:p>
            <a:pPr eaLnBrk="0" hangingPunct="0">
              <a:lnSpc>
                <a:spcPct val="100000"/>
              </a:lnSpc>
              <a:spcBef>
                <a:spcPct val="0"/>
              </a:spcBef>
              <a:buSzTx/>
              <a:buFontTx/>
              <a:buNone/>
            </a:pPr>
            <a:endParaRPr lang="en-GB" altLang="en-US" sz="1200" b="1">
              <a:latin typeface="Times New Roman" panose="02020603050405020304" pitchFamily="18" charset="0"/>
            </a:endParaRPr>
          </a:p>
        </p:txBody>
      </p:sp>
      <p:sp>
        <p:nvSpPr>
          <p:cNvPr id="107562" name="Rectangle 1066"/>
          <p:cNvSpPr>
            <a:spLocks noGrp="1" noChangeArrowheads="1"/>
          </p:cNvSpPr>
          <p:nvPr>
            <p:ph type="title"/>
          </p:nvPr>
        </p:nvSpPr>
        <p:spPr>
          <a:xfrm>
            <a:off x="304800" y="762000"/>
            <a:ext cx="7772400" cy="609600"/>
          </a:xfrm>
          <a:ln/>
        </p:spPr>
        <p:txBody>
          <a:bodyPr/>
          <a:lstStyle/>
          <a:p>
            <a:r>
              <a:rPr lang="en-GB" altLang="en-US" sz="2400"/>
              <a:t>A1 Virtual Acoustic Space (VAS) Receptive Fields</a:t>
            </a:r>
            <a:endParaRPr lang="en-US" altLang="en-US" sz="2400"/>
          </a:p>
        </p:txBody>
      </p:sp>
    </p:spTree>
    <p:extLst>
      <p:ext uri="{BB962C8B-B14F-4D97-AF65-F5344CB8AC3E}">
        <p14:creationId xmlns:p14="http://schemas.microsoft.com/office/powerpoint/2010/main" val="16870182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5" name="Rectangle 25"/>
          <p:cNvSpPr>
            <a:spLocks noChangeArrowheads="1"/>
          </p:cNvSpPr>
          <p:nvPr/>
        </p:nvSpPr>
        <p:spPr bwMode="auto">
          <a:xfrm>
            <a:off x="990600" y="685800"/>
            <a:ext cx="6096000" cy="5638800"/>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endParaRPr lang="en-GB"/>
          </a:p>
        </p:txBody>
      </p:sp>
      <p:pic>
        <p:nvPicPr>
          <p:cNvPr id="133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5900" y="4876800"/>
            <a:ext cx="2806700"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4876800"/>
            <a:ext cx="2806700"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2700" y="4092575"/>
            <a:ext cx="1965325"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1203325"/>
            <a:ext cx="1836738"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2775" y="4075113"/>
            <a:ext cx="1965325"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27"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06750" y="1282700"/>
            <a:ext cx="784225" cy="270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28" name="Rectangle 8"/>
          <p:cNvSpPr>
            <a:spLocks noChangeArrowheads="1"/>
          </p:cNvSpPr>
          <p:nvPr/>
        </p:nvSpPr>
        <p:spPr bwMode="auto">
          <a:xfrm>
            <a:off x="2806700" y="3090863"/>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33129" name="Rectangle 9"/>
          <p:cNvSpPr>
            <a:spLocks noChangeArrowheads="1"/>
          </p:cNvSpPr>
          <p:nvPr/>
        </p:nvSpPr>
        <p:spPr bwMode="auto">
          <a:xfrm>
            <a:off x="2735263" y="4033838"/>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33130" name="Rectangle 10"/>
          <p:cNvSpPr>
            <a:spLocks noChangeArrowheads="1"/>
          </p:cNvSpPr>
          <p:nvPr/>
        </p:nvSpPr>
        <p:spPr bwMode="auto">
          <a:xfrm>
            <a:off x="2316163" y="3824288"/>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33131" name="Line 11"/>
          <p:cNvSpPr>
            <a:spLocks noChangeShapeType="1"/>
          </p:cNvSpPr>
          <p:nvPr/>
        </p:nvSpPr>
        <p:spPr bwMode="auto">
          <a:xfrm>
            <a:off x="2387600" y="3902075"/>
            <a:ext cx="0" cy="228600"/>
          </a:xfrm>
          <a:prstGeom prst="line">
            <a:avLst/>
          </a:prstGeom>
          <a:noFill/>
          <a:ln w="38100">
            <a:solidFill>
              <a:srgbClr val="CC0000"/>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3132" name="Text Box 12"/>
          <p:cNvSpPr txBox="1">
            <a:spLocks noChangeArrowheads="1"/>
          </p:cNvSpPr>
          <p:nvPr/>
        </p:nvSpPr>
        <p:spPr bwMode="auto">
          <a:xfrm>
            <a:off x="1447800" y="746125"/>
            <a:ext cx="1752600"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0"/>
              </a:spcBef>
              <a:buSzTx/>
              <a:buFontTx/>
              <a:buNone/>
            </a:pPr>
            <a:r>
              <a:rPr lang="en-GB" altLang="en-US" sz="900" b="1">
                <a:latin typeface="Arial" panose="020B0604020202020204" pitchFamily="34" charset="0"/>
              </a:rPr>
              <a:t>Left and Right Ear Frequency-Time Response Fields</a:t>
            </a:r>
          </a:p>
        </p:txBody>
      </p:sp>
      <p:sp>
        <p:nvSpPr>
          <p:cNvPr id="133133" name="Text Box 13"/>
          <p:cNvSpPr txBox="1">
            <a:spLocks noChangeArrowheads="1"/>
          </p:cNvSpPr>
          <p:nvPr/>
        </p:nvSpPr>
        <p:spPr bwMode="auto">
          <a:xfrm>
            <a:off x="3078163" y="930275"/>
            <a:ext cx="1252537"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0"/>
              </a:spcBef>
              <a:buSzTx/>
              <a:buFontTx/>
              <a:buNone/>
            </a:pPr>
            <a:r>
              <a:rPr lang="en-GB" altLang="en-US" sz="900" b="1">
                <a:latin typeface="Arial" panose="020B0604020202020204" pitchFamily="34" charset="0"/>
              </a:rPr>
              <a:t>Virtual Acoustic Space Stimuli</a:t>
            </a:r>
          </a:p>
        </p:txBody>
      </p:sp>
      <p:sp>
        <p:nvSpPr>
          <p:cNvPr id="133134" name="Text Box 14"/>
          <p:cNvSpPr txBox="1">
            <a:spLocks noChangeArrowheads="1"/>
          </p:cNvSpPr>
          <p:nvPr/>
        </p:nvSpPr>
        <p:spPr bwMode="auto">
          <a:xfrm rot="16200000">
            <a:off x="822325" y="2533650"/>
            <a:ext cx="10731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spcBef>
                <a:spcPct val="0"/>
              </a:spcBef>
              <a:buSzTx/>
              <a:buFontTx/>
              <a:buNone/>
            </a:pPr>
            <a:r>
              <a:rPr lang="en-GB" altLang="en-US" sz="900" b="1">
                <a:latin typeface="Arial" panose="020B0604020202020204" pitchFamily="34" charset="0"/>
              </a:rPr>
              <a:t>Frequency [kHz]</a:t>
            </a:r>
          </a:p>
        </p:txBody>
      </p:sp>
      <p:sp>
        <p:nvSpPr>
          <p:cNvPr id="133135" name="Text Box 15"/>
          <p:cNvSpPr txBox="1">
            <a:spLocks noChangeArrowheads="1"/>
          </p:cNvSpPr>
          <p:nvPr/>
        </p:nvSpPr>
        <p:spPr bwMode="auto">
          <a:xfrm>
            <a:off x="1127125" y="739775"/>
            <a:ext cx="296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spcBef>
                <a:spcPct val="0"/>
              </a:spcBef>
              <a:buSzTx/>
              <a:buFontTx/>
              <a:buNone/>
            </a:pPr>
            <a:r>
              <a:rPr lang="en-GB" altLang="en-US" sz="1600" b="1">
                <a:latin typeface="Arial" panose="020B0604020202020204" pitchFamily="34" charset="0"/>
              </a:rPr>
              <a:t>a</a:t>
            </a:r>
          </a:p>
        </p:txBody>
      </p:sp>
      <p:sp>
        <p:nvSpPr>
          <p:cNvPr id="133136" name="Text Box 16"/>
          <p:cNvSpPr txBox="1">
            <a:spLocks noChangeArrowheads="1"/>
          </p:cNvSpPr>
          <p:nvPr/>
        </p:nvSpPr>
        <p:spPr bwMode="auto">
          <a:xfrm>
            <a:off x="1127125" y="4800600"/>
            <a:ext cx="296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spcBef>
                <a:spcPct val="0"/>
              </a:spcBef>
              <a:buSzTx/>
              <a:buFontTx/>
              <a:buNone/>
            </a:pPr>
            <a:r>
              <a:rPr lang="en-GB" altLang="en-US" sz="1600" b="1">
                <a:latin typeface="Arial" panose="020B0604020202020204" pitchFamily="34" charset="0"/>
              </a:rPr>
              <a:t>c</a:t>
            </a:r>
          </a:p>
        </p:txBody>
      </p:sp>
      <p:sp>
        <p:nvSpPr>
          <p:cNvPr id="133137" name="Text Box 17"/>
          <p:cNvSpPr txBox="1">
            <a:spLocks noChangeArrowheads="1"/>
          </p:cNvSpPr>
          <p:nvPr/>
        </p:nvSpPr>
        <p:spPr bwMode="auto">
          <a:xfrm>
            <a:off x="4102100" y="2384425"/>
            <a:ext cx="307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spcBef>
                <a:spcPct val="0"/>
              </a:spcBef>
              <a:buSzTx/>
              <a:buFontTx/>
              <a:buNone/>
            </a:pPr>
            <a:r>
              <a:rPr lang="en-GB" altLang="en-US" sz="1600" b="1">
                <a:latin typeface="Arial" panose="020B0604020202020204" pitchFamily="34" charset="0"/>
              </a:rPr>
              <a:t>d</a:t>
            </a:r>
          </a:p>
        </p:txBody>
      </p:sp>
      <p:sp>
        <p:nvSpPr>
          <p:cNvPr id="133138" name="Text Box 18"/>
          <p:cNvSpPr txBox="1">
            <a:spLocks noChangeArrowheads="1"/>
          </p:cNvSpPr>
          <p:nvPr/>
        </p:nvSpPr>
        <p:spPr bwMode="auto">
          <a:xfrm>
            <a:off x="4113213" y="3832225"/>
            <a:ext cx="2968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spcBef>
                <a:spcPct val="0"/>
              </a:spcBef>
              <a:buSzTx/>
              <a:buFontTx/>
              <a:buNone/>
            </a:pPr>
            <a:r>
              <a:rPr lang="en-GB" altLang="en-US" sz="1600" b="1">
                <a:latin typeface="Arial" panose="020B0604020202020204" pitchFamily="34" charset="0"/>
              </a:rPr>
              <a:t>e</a:t>
            </a:r>
          </a:p>
        </p:txBody>
      </p:sp>
      <p:sp>
        <p:nvSpPr>
          <p:cNvPr id="133139" name="Text Box 19"/>
          <p:cNvSpPr txBox="1">
            <a:spLocks noChangeArrowheads="1"/>
          </p:cNvSpPr>
          <p:nvPr/>
        </p:nvSpPr>
        <p:spPr bwMode="auto">
          <a:xfrm>
            <a:off x="4157663" y="4800600"/>
            <a:ext cx="2524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spcBef>
                <a:spcPct val="0"/>
              </a:spcBef>
              <a:buSzTx/>
              <a:buFontTx/>
              <a:buNone/>
            </a:pPr>
            <a:r>
              <a:rPr lang="en-GB" altLang="en-US" sz="1600" b="1">
                <a:latin typeface="Arial" panose="020B0604020202020204" pitchFamily="34" charset="0"/>
              </a:rPr>
              <a:t>f</a:t>
            </a:r>
          </a:p>
        </p:txBody>
      </p:sp>
      <p:sp>
        <p:nvSpPr>
          <p:cNvPr id="133140" name="Text Box 20"/>
          <p:cNvSpPr txBox="1">
            <a:spLocks noChangeArrowheads="1"/>
          </p:cNvSpPr>
          <p:nvPr/>
        </p:nvSpPr>
        <p:spPr bwMode="auto">
          <a:xfrm>
            <a:off x="1127125" y="3832225"/>
            <a:ext cx="307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spcBef>
                <a:spcPct val="0"/>
              </a:spcBef>
              <a:buSzTx/>
              <a:buFontTx/>
              <a:buNone/>
            </a:pPr>
            <a:r>
              <a:rPr lang="en-GB" altLang="en-US" sz="1600" b="1">
                <a:latin typeface="Arial" panose="020B0604020202020204" pitchFamily="34" charset="0"/>
              </a:rPr>
              <a:t>b</a:t>
            </a:r>
          </a:p>
        </p:txBody>
      </p:sp>
      <p:pic>
        <p:nvPicPr>
          <p:cNvPr id="133141"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0200" y="2644775"/>
            <a:ext cx="2528888" cy="139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2" name="Text Box 22"/>
          <p:cNvSpPr txBox="1">
            <a:spLocks noChangeArrowheads="1"/>
          </p:cNvSpPr>
          <p:nvPr/>
        </p:nvSpPr>
        <p:spPr bwMode="auto">
          <a:xfrm rot="16200000">
            <a:off x="3813175" y="3048000"/>
            <a:ext cx="88265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0"/>
              </a:spcBef>
              <a:buSzTx/>
              <a:buFontTx/>
              <a:buNone/>
            </a:pPr>
            <a:r>
              <a:rPr lang="en-GB" altLang="en-US" sz="900" b="1">
                <a:latin typeface="Arial" panose="020B0604020202020204" pitchFamily="34" charset="0"/>
              </a:rPr>
              <a:t>Elev [deg]</a:t>
            </a:r>
          </a:p>
        </p:txBody>
      </p:sp>
      <p:sp>
        <p:nvSpPr>
          <p:cNvPr id="133143" name="Line 23"/>
          <p:cNvSpPr>
            <a:spLocks noChangeShapeType="1"/>
          </p:cNvSpPr>
          <p:nvPr/>
        </p:nvSpPr>
        <p:spPr bwMode="auto">
          <a:xfrm flipH="1">
            <a:off x="3144838" y="2535238"/>
            <a:ext cx="152400" cy="0"/>
          </a:xfrm>
          <a:prstGeom prst="line">
            <a:avLst/>
          </a:prstGeom>
          <a:noFill/>
          <a:ln w="38100">
            <a:solidFill>
              <a:srgbClr val="CC0000"/>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3144" name="Rectangle 24"/>
          <p:cNvSpPr>
            <a:spLocks noGrp="1" noChangeArrowheads="1"/>
          </p:cNvSpPr>
          <p:nvPr>
            <p:ph type="title"/>
          </p:nvPr>
        </p:nvSpPr>
        <p:spPr>
          <a:xfrm>
            <a:off x="4499992" y="1654175"/>
            <a:ext cx="2891408" cy="376238"/>
          </a:xfrm>
          <a:ln/>
        </p:spPr>
        <p:txBody>
          <a:bodyPr/>
          <a:lstStyle/>
          <a:p>
            <a:pPr algn="l"/>
            <a:r>
              <a:rPr lang="en-GB" altLang="en-US" sz="1800" dirty="0">
                <a:solidFill>
                  <a:schemeClr val="tx1"/>
                </a:solidFill>
                <a:latin typeface="Arial" panose="020B0604020202020204" pitchFamily="34" charset="0"/>
              </a:rPr>
              <a:t>Predicting Space from </a:t>
            </a:r>
            <a:r>
              <a:rPr lang="en-GB" altLang="en-US" sz="1800" dirty="0" smtClean="0">
                <a:solidFill>
                  <a:schemeClr val="tx1"/>
                </a:solidFill>
                <a:latin typeface="Arial" panose="020B0604020202020204" pitchFamily="34" charset="0"/>
              </a:rPr>
              <a:t/>
            </a:r>
            <a:br>
              <a:rPr lang="en-GB" altLang="en-US" sz="1800" dirty="0" smtClean="0">
                <a:solidFill>
                  <a:schemeClr val="tx1"/>
                </a:solidFill>
                <a:latin typeface="Arial" panose="020B0604020202020204" pitchFamily="34" charset="0"/>
              </a:rPr>
            </a:br>
            <a:r>
              <a:rPr lang="en-GB" altLang="en-US" sz="1800" dirty="0" smtClean="0">
                <a:solidFill>
                  <a:schemeClr val="tx1"/>
                </a:solidFill>
                <a:latin typeface="Arial" panose="020B0604020202020204" pitchFamily="34" charset="0"/>
              </a:rPr>
              <a:t>Spectrum</a:t>
            </a:r>
            <a:endParaRPr lang="en-GB" altLang="en-US" sz="1800" dirty="0">
              <a:solidFill>
                <a:schemeClr val="tx1"/>
              </a:solidFill>
              <a:latin typeface="Arial" panose="020B0604020202020204" pitchFamily="34" charset="0"/>
            </a:endParaRPr>
          </a:p>
        </p:txBody>
      </p:sp>
      <p:sp>
        <p:nvSpPr>
          <p:cNvPr id="133146" name="Text Box 26"/>
          <p:cNvSpPr txBox="1">
            <a:spLocks noChangeArrowheads="1"/>
          </p:cNvSpPr>
          <p:nvPr/>
        </p:nvSpPr>
        <p:spPr bwMode="auto">
          <a:xfrm>
            <a:off x="4800600" y="6400800"/>
            <a:ext cx="2281238" cy="284163"/>
          </a:xfrm>
          <a:prstGeom prst="rect">
            <a:avLst/>
          </a:prstGeom>
          <a:solidFill>
            <a:schemeClr val="bg1"/>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buFontTx/>
              <a:buNone/>
            </a:pPr>
            <a:r>
              <a:rPr lang="en-US" altLang="en-US" sz="1400"/>
              <a:t>Schnupp et al Nature 2001</a:t>
            </a:r>
            <a:endParaRPr lang="en-GB" altLang="en-US" sz="1400"/>
          </a:p>
        </p:txBody>
      </p:sp>
    </p:spTree>
    <p:extLst>
      <p:ext uri="{BB962C8B-B14F-4D97-AF65-F5344CB8AC3E}">
        <p14:creationId xmlns:p14="http://schemas.microsoft.com/office/powerpoint/2010/main" val="14218242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54" name="Rectangle 10"/>
          <p:cNvSpPr>
            <a:spLocks noChangeArrowheads="1"/>
          </p:cNvSpPr>
          <p:nvPr/>
        </p:nvSpPr>
        <p:spPr bwMode="auto">
          <a:xfrm>
            <a:off x="457200" y="457200"/>
            <a:ext cx="8382000" cy="6019800"/>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endParaRPr lang="en-GB"/>
          </a:p>
        </p:txBody>
      </p:sp>
      <p:pic>
        <p:nvPicPr>
          <p:cNvPr id="134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5525" y="3525838"/>
            <a:ext cx="2733675" cy="292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00" y="484188"/>
            <a:ext cx="2733675" cy="292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517900"/>
            <a:ext cx="2733675" cy="292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2475" y="3524250"/>
            <a:ext cx="2733675" cy="292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2475" y="484188"/>
            <a:ext cx="2733675" cy="292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1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84188"/>
            <a:ext cx="2733675" cy="292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152" name="Rectangle 8"/>
          <p:cNvSpPr>
            <a:spLocks noChangeArrowheads="1"/>
          </p:cNvSpPr>
          <p:nvPr/>
        </p:nvSpPr>
        <p:spPr bwMode="auto">
          <a:xfrm>
            <a:off x="457200" y="2062163"/>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34153" name="Rectangle 9"/>
          <p:cNvSpPr>
            <a:spLocks noGrp="1" noChangeArrowheads="1"/>
          </p:cNvSpPr>
          <p:nvPr>
            <p:ph type="title" idx="4294967295"/>
          </p:nvPr>
        </p:nvSpPr>
        <p:spPr>
          <a:xfrm>
            <a:off x="457200" y="55563"/>
            <a:ext cx="7772400" cy="376237"/>
          </a:xfrm>
          <a:ln/>
        </p:spPr>
        <p:txBody>
          <a:bodyPr/>
          <a:lstStyle/>
          <a:p>
            <a:r>
              <a:rPr lang="en-GB" altLang="en-US" sz="1800"/>
              <a:t>Examples</a:t>
            </a:r>
            <a:r>
              <a:rPr lang="en-US" altLang="en-US" sz="1800"/>
              <a:t> of Predicted and Observed Spatial Receptive Fields</a:t>
            </a:r>
            <a:endParaRPr lang="en-GB" altLang="en-US" sz="1800"/>
          </a:p>
        </p:txBody>
      </p:sp>
    </p:spTree>
    <p:extLst>
      <p:ext uri="{BB962C8B-B14F-4D97-AF65-F5344CB8AC3E}">
        <p14:creationId xmlns:p14="http://schemas.microsoft.com/office/powerpoint/2010/main" val="20905580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1331913" y="87313"/>
            <a:ext cx="8135937"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b="0">
                <a:latin typeface="Comic Sans MS" panose="030F0702030302020204" pitchFamily="66" charset="0"/>
              </a:rPr>
              <a:t>Organization of the auditory pathway</a:t>
            </a:r>
          </a:p>
        </p:txBody>
      </p:sp>
      <p:pic>
        <p:nvPicPr>
          <p:cNvPr id="505860" name="Picture 5"/>
          <p:cNvPicPr>
            <a:picLocks noChangeAspect="1"/>
          </p:cNvPicPr>
          <p:nvPr/>
        </p:nvPicPr>
        <p:blipFill>
          <a:blip r:embed="rId3">
            <a:extLst>
              <a:ext uri="{28A0092B-C50C-407E-A947-70E740481C1C}">
                <a14:useLocalDpi xmlns:a14="http://schemas.microsoft.com/office/drawing/2010/main" val="0"/>
              </a:ext>
            </a:extLst>
          </a:blip>
          <a:srcRect l="11812" t="25200" r="9056" b="10500"/>
          <a:stretch>
            <a:fillRect/>
          </a:stretch>
        </p:blipFill>
        <p:spPr bwMode="auto">
          <a:xfrm>
            <a:off x="2722563" y="2944813"/>
            <a:ext cx="6421437" cy="39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8" descr="Ear_and_brain"/>
          <p:cNvPicPr>
            <a:picLocks noChangeAspect="1"/>
          </p:cNvPicPr>
          <p:nvPr/>
        </p:nvPicPr>
        <p:blipFill>
          <a:blip r:embed="rId4">
            <a:extLst>
              <a:ext uri="{28A0092B-C50C-407E-A947-70E740481C1C}">
                <a14:useLocalDpi xmlns:a14="http://schemas.microsoft.com/office/drawing/2010/main" val="0"/>
              </a:ext>
            </a:extLst>
          </a:blip>
          <a:srcRect b="49689"/>
          <a:stretch>
            <a:fillRect/>
          </a:stretch>
        </p:blipFill>
        <p:spPr bwMode="auto">
          <a:xfrm>
            <a:off x="179388" y="765175"/>
            <a:ext cx="4524375"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ctangle 6"/>
          <p:cNvSpPr>
            <a:spLocks noChangeArrowheads="1"/>
          </p:cNvSpPr>
          <p:nvPr/>
        </p:nvSpPr>
        <p:spPr bwMode="auto">
          <a:xfrm>
            <a:off x="179388" y="692150"/>
            <a:ext cx="215900"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grpSp>
        <p:nvGrpSpPr>
          <p:cNvPr id="11270" name="Group 7"/>
          <p:cNvGrpSpPr>
            <a:grpSpLocks/>
          </p:cNvGrpSpPr>
          <p:nvPr/>
        </p:nvGrpSpPr>
        <p:grpSpPr bwMode="auto">
          <a:xfrm>
            <a:off x="3563938" y="1412875"/>
            <a:ext cx="957262" cy="1770063"/>
            <a:chOff x="2245" y="890"/>
            <a:chExt cx="603" cy="1115"/>
          </a:xfrm>
        </p:grpSpPr>
        <p:sp>
          <p:nvSpPr>
            <p:cNvPr id="11274" name="Rectangle 8"/>
            <p:cNvSpPr>
              <a:spLocks noChangeArrowheads="1"/>
            </p:cNvSpPr>
            <p:nvPr/>
          </p:nvSpPr>
          <p:spPr bwMode="auto">
            <a:xfrm>
              <a:off x="2517" y="1888"/>
              <a:ext cx="331" cy="11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11275" name="Rectangle 9"/>
            <p:cNvSpPr>
              <a:spLocks noChangeArrowheads="1"/>
            </p:cNvSpPr>
            <p:nvPr/>
          </p:nvSpPr>
          <p:spPr bwMode="auto">
            <a:xfrm>
              <a:off x="2245" y="890"/>
              <a:ext cx="331" cy="11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11276" name="Rectangle 10"/>
            <p:cNvSpPr>
              <a:spLocks noChangeArrowheads="1"/>
            </p:cNvSpPr>
            <p:nvPr/>
          </p:nvSpPr>
          <p:spPr bwMode="auto">
            <a:xfrm>
              <a:off x="2472" y="1117"/>
              <a:ext cx="331" cy="11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grpSp>
      <p:sp>
        <p:nvSpPr>
          <p:cNvPr id="505867" name="Text Box 11"/>
          <p:cNvSpPr txBox="1">
            <a:spLocks noChangeArrowheads="1"/>
          </p:cNvSpPr>
          <p:nvPr/>
        </p:nvSpPr>
        <p:spPr bwMode="auto">
          <a:xfrm>
            <a:off x="3779838" y="1341438"/>
            <a:ext cx="9715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a:solidFill>
                  <a:srgbClr val="FF0000"/>
                </a:solidFill>
              </a:rPr>
              <a:t>0.5 kHz</a:t>
            </a:r>
          </a:p>
        </p:txBody>
      </p:sp>
      <p:sp>
        <p:nvSpPr>
          <p:cNvPr id="505868" name="Text Box 12"/>
          <p:cNvSpPr txBox="1">
            <a:spLocks noChangeArrowheads="1"/>
          </p:cNvSpPr>
          <p:nvPr/>
        </p:nvSpPr>
        <p:spPr bwMode="auto">
          <a:xfrm>
            <a:off x="3924300" y="1628775"/>
            <a:ext cx="7810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a:solidFill>
                  <a:srgbClr val="FF0000"/>
                </a:solidFill>
              </a:rPr>
              <a:t>6 kHz</a:t>
            </a:r>
          </a:p>
        </p:txBody>
      </p:sp>
      <p:sp>
        <p:nvSpPr>
          <p:cNvPr id="505869" name="Text Box 13"/>
          <p:cNvSpPr txBox="1">
            <a:spLocks noChangeArrowheads="1"/>
          </p:cNvSpPr>
          <p:nvPr/>
        </p:nvSpPr>
        <p:spPr bwMode="auto">
          <a:xfrm>
            <a:off x="3924300" y="2997200"/>
            <a:ext cx="90805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a:solidFill>
                  <a:srgbClr val="FF0000"/>
                </a:solidFill>
              </a:rPr>
              <a:t>16 kHz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58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0586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05869">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058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44624"/>
            <a:ext cx="8229600" cy="1143000"/>
          </a:xfrm>
          <a:ln/>
        </p:spPr>
        <p:txBody>
          <a:bodyPr/>
          <a:lstStyle/>
          <a:p>
            <a:r>
              <a:rPr lang="en-GB" altLang="en-US" dirty="0"/>
              <a:t>“Higher Order” Cortical Areas</a:t>
            </a:r>
            <a:endParaRPr lang="en-US" altLang="en-US" dirty="0"/>
          </a:p>
        </p:txBody>
      </p:sp>
      <p:sp>
        <p:nvSpPr>
          <p:cNvPr id="94211" name="Rectangle 3"/>
          <p:cNvSpPr>
            <a:spLocks noGrp="1" noChangeArrowheads="1"/>
          </p:cNvSpPr>
          <p:nvPr>
            <p:ph type="body" idx="1"/>
          </p:nvPr>
        </p:nvSpPr>
        <p:spPr>
          <a:xfrm>
            <a:off x="4953000" y="1295400"/>
            <a:ext cx="3962400" cy="4724400"/>
          </a:xfrm>
          <a:ln/>
        </p:spPr>
        <p:txBody>
          <a:bodyPr/>
          <a:lstStyle/>
          <a:p>
            <a:r>
              <a:rPr lang="en-GB" altLang="en-US" sz="2400" dirty="0"/>
              <a:t>In the macaque, primary auditory cortex(A1) is surrounded by rostral (R), lateral (L), </a:t>
            </a:r>
            <a:r>
              <a:rPr lang="en-GB" altLang="en-US" sz="2400" dirty="0" err="1"/>
              <a:t>caudo</a:t>
            </a:r>
            <a:r>
              <a:rPr lang="en-GB" altLang="en-US" sz="2400" dirty="0"/>
              <a:t>-medial (CM) and medial “belt areas”. </a:t>
            </a:r>
          </a:p>
          <a:p>
            <a:r>
              <a:rPr lang="en-GB" altLang="en-US" sz="2400" dirty="0"/>
              <a:t>L can be further subdivided into anterior, medial and caudal subfields (AL, ML, CL)</a:t>
            </a:r>
            <a:endParaRPr lang="en-US" altLang="en-US" sz="2400" dirty="0"/>
          </a:p>
        </p:txBody>
      </p:sp>
      <p:pic>
        <p:nvPicPr>
          <p:cNvPr id="942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4438650" cy="4953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18633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31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8" y="1382713"/>
            <a:ext cx="5075237" cy="5246687"/>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bg1"/>
                </a:solidFill>
              </a14:hiddenFill>
            </a:ext>
          </a:extLst>
        </p:spPr>
      </p:pic>
      <p:sp>
        <p:nvSpPr>
          <p:cNvPr id="93192" name="Rectangle 8"/>
          <p:cNvSpPr>
            <a:spLocks noChangeArrowheads="1"/>
          </p:cNvSpPr>
          <p:nvPr/>
        </p:nvSpPr>
        <p:spPr bwMode="auto">
          <a:xfrm>
            <a:off x="327025" y="4267200"/>
            <a:ext cx="457200" cy="152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3186" name="Rectangle 2"/>
          <p:cNvSpPr>
            <a:spLocks noGrp="1" noChangeArrowheads="1"/>
          </p:cNvSpPr>
          <p:nvPr>
            <p:ph type="title"/>
          </p:nvPr>
        </p:nvSpPr>
        <p:spPr>
          <a:xfrm>
            <a:off x="304800" y="304800"/>
            <a:ext cx="6248400" cy="831850"/>
          </a:xfrm>
          <a:ln/>
        </p:spPr>
        <p:txBody>
          <a:bodyPr/>
          <a:lstStyle/>
          <a:p>
            <a:r>
              <a:rPr lang="en-GB" altLang="en-US" sz="2400"/>
              <a:t>Are there “What” and “Where” Streams in Auditory Cortex?</a:t>
            </a:r>
            <a:endParaRPr lang="en-US" altLang="en-US" sz="2400"/>
          </a:p>
        </p:txBody>
      </p:sp>
      <p:sp>
        <p:nvSpPr>
          <p:cNvPr id="93187" name="Rectangle 3"/>
          <p:cNvSpPr>
            <a:spLocks noGrp="1" noChangeArrowheads="1"/>
          </p:cNvSpPr>
          <p:nvPr>
            <p:ph type="body" idx="1"/>
          </p:nvPr>
        </p:nvSpPr>
        <p:spPr>
          <a:xfrm>
            <a:off x="5562600" y="1371600"/>
            <a:ext cx="3352800" cy="4953000"/>
          </a:xfrm>
          <a:ln/>
        </p:spPr>
        <p:txBody>
          <a:bodyPr/>
          <a:lstStyle/>
          <a:p>
            <a:pPr marL="231775" indent="-231775">
              <a:lnSpc>
                <a:spcPct val="90000"/>
              </a:lnSpc>
            </a:pPr>
            <a:r>
              <a:rPr lang="en-GB" altLang="en-US" sz="2000"/>
              <a:t>Some reports suggest that anterior cortical belt areas may more selective for sound identity and less for sound source location, while caudal belt areas are more location specific.</a:t>
            </a:r>
          </a:p>
          <a:p>
            <a:pPr marL="231775" indent="-231775">
              <a:lnSpc>
                <a:spcPct val="90000"/>
              </a:lnSpc>
            </a:pPr>
            <a:r>
              <a:rPr lang="en-GB" altLang="en-US" sz="2000"/>
              <a:t>It has been hypothesized that these may be the starting positions for a ventral “what” stream heading for inferotemporal cortex and a dorsal “where” stream which heads for postero-parietal cortex.</a:t>
            </a:r>
            <a:endParaRPr lang="en-US" altLang="en-US" sz="2000"/>
          </a:p>
        </p:txBody>
      </p:sp>
      <p:sp>
        <p:nvSpPr>
          <p:cNvPr id="93193" name="Rectangle 9"/>
          <p:cNvSpPr>
            <a:spLocks noChangeArrowheads="1"/>
          </p:cNvSpPr>
          <p:nvPr/>
        </p:nvSpPr>
        <p:spPr bwMode="auto">
          <a:xfrm>
            <a:off x="358775" y="1741488"/>
            <a:ext cx="457200" cy="152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3190" name="Text Box 6"/>
          <p:cNvSpPr txBox="1">
            <a:spLocks noChangeArrowheads="1"/>
          </p:cNvSpPr>
          <p:nvPr/>
        </p:nvSpPr>
        <p:spPr bwMode="auto">
          <a:xfrm>
            <a:off x="66675" y="1252538"/>
            <a:ext cx="1196975" cy="485775"/>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spAutoFit/>
          </a:bodyPr>
          <a:lstStyle/>
          <a:p>
            <a:pPr>
              <a:buFontTx/>
              <a:buNone/>
            </a:pPr>
            <a:r>
              <a:rPr lang="en-GB" altLang="en-US" sz="1400"/>
              <a:t>Anterolateral</a:t>
            </a:r>
            <a:br>
              <a:rPr lang="en-GB" altLang="en-US" sz="1400"/>
            </a:br>
            <a:r>
              <a:rPr lang="en-GB" altLang="en-US" sz="1400"/>
              <a:t>Belt</a:t>
            </a:r>
            <a:endParaRPr lang="en-US" altLang="en-US" sz="1400"/>
          </a:p>
        </p:txBody>
      </p:sp>
      <p:sp>
        <p:nvSpPr>
          <p:cNvPr id="93191" name="Text Box 7"/>
          <p:cNvSpPr txBox="1">
            <a:spLocks noChangeArrowheads="1"/>
          </p:cNvSpPr>
          <p:nvPr/>
        </p:nvSpPr>
        <p:spPr bwMode="auto">
          <a:xfrm>
            <a:off x="76200" y="3821113"/>
            <a:ext cx="1173163" cy="485775"/>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spAutoFit/>
          </a:bodyPr>
          <a:lstStyle/>
          <a:p>
            <a:pPr>
              <a:buFontTx/>
              <a:buNone/>
            </a:pPr>
            <a:r>
              <a:rPr lang="en-GB" altLang="en-US" sz="1400"/>
              <a:t>Caudolateral</a:t>
            </a:r>
            <a:br>
              <a:rPr lang="en-GB" altLang="en-US" sz="1400"/>
            </a:br>
            <a:r>
              <a:rPr lang="en-GB" altLang="en-US" sz="1400"/>
              <a:t>Belt</a:t>
            </a:r>
            <a:endParaRPr lang="en-US" altLang="en-US" sz="1400"/>
          </a:p>
        </p:txBody>
      </p:sp>
    </p:spTree>
    <p:extLst>
      <p:ext uri="{BB962C8B-B14F-4D97-AF65-F5344CB8AC3E}">
        <p14:creationId xmlns:p14="http://schemas.microsoft.com/office/powerpoint/2010/main" val="13240688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152400" y="304800"/>
            <a:ext cx="6858000" cy="466725"/>
          </a:xfrm>
          <a:ln/>
        </p:spPr>
        <p:txBody>
          <a:bodyPr/>
          <a:lstStyle/>
          <a:p>
            <a:r>
              <a:rPr lang="en-US" altLang="en-US" sz="2400"/>
              <a:t>A “Panoramic” Code for Auditory Space?</a:t>
            </a:r>
            <a:endParaRPr lang="en-GB" altLang="en-US" sz="2400"/>
          </a:p>
        </p:txBody>
      </p:sp>
      <p:sp>
        <p:nvSpPr>
          <p:cNvPr id="135171" name="Rectangle 3"/>
          <p:cNvSpPr>
            <a:spLocks noGrp="1" noChangeArrowheads="1"/>
          </p:cNvSpPr>
          <p:nvPr>
            <p:ph type="body" idx="1"/>
          </p:nvPr>
        </p:nvSpPr>
        <p:spPr>
          <a:xfrm>
            <a:off x="152400" y="3429000"/>
            <a:ext cx="5334000" cy="3200400"/>
          </a:xfrm>
          <a:ln/>
        </p:spPr>
        <p:txBody>
          <a:bodyPr/>
          <a:lstStyle/>
          <a:p>
            <a:pPr marL="290513" indent="-290513">
              <a:lnSpc>
                <a:spcPct val="90000"/>
              </a:lnSpc>
            </a:pPr>
            <a:r>
              <a:rPr lang="en-US" altLang="en-US" sz="1800"/>
              <a:t>Middlebrooks et al.</a:t>
            </a:r>
            <a:br>
              <a:rPr lang="en-US" altLang="en-US" sz="1800"/>
            </a:br>
            <a:r>
              <a:rPr lang="en-US" altLang="en-US" sz="1800"/>
              <a:t>found neural spike </a:t>
            </a:r>
            <a:br>
              <a:rPr lang="en-US" altLang="en-US" sz="1800"/>
            </a:br>
            <a:r>
              <a:rPr lang="en-US" altLang="en-US" sz="1800"/>
              <a:t>patterns to vary systematically with sound source direction in a number cortical areas of the cat (AES, A1, A2, PAF).</a:t>
            </a:r>
          </a:p>
          <a:p>
            <a:pPr marL="290513" indent="-290513">
              <a:lnSpc>
                <a:spcPct val="90000"/>
              </a:lnSpc>
            </a:pPr>
            <a:r>
              <a:rPr lang="en-US" altLang="en-US" sz="1800"/>
              <a:t>Artificial neural networks can be trained to estimate sound source azimuth from the neural spike pattern.</a:t>
            </a:r>
          </a:p>
          <a:p>
            <a:pPr marL="290513" indent="-290513">
              <a:lnSpc>
                <a:spcPct val="90000"/>
              </a:lnSpc>
            </a:pPr>
            <a:r>
              <a:rPr lang="en-US" altLang="en-US" sz="1800"/>
              <a:t>Spike trains in PAF carry more spatial information than other areas, but in principle spatial information is available in all auditory cortical areas tested so far.</a:t>
            </a:r>
            <a:endParaRPr lang="en-GB" altLang="en-US" sz="1800"/>
          </a:p>
        </p:txBody>
      </p:sp>
      <p:pic>
        <p:nvPicPr>
          <p:cNvPr id="1351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914400"/>
            <a:ext cx="3276600" cy="301625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bg1"/>
                </a:solidFill>
              </a14:hiddenFill>
            </a:ext>
          </a:extLst>
        </p:spPr>
      </p:pic>
      <p:pic>
        <p:nvPicPr>
          <p:cNvPr id="1351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9438" y="1066800"/>
            <a:ext cx="3484562" cy="464820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bg1"/>
                </a:solidFill>
              </a14:hiddenFill>
            </a:ext>
          </a:extLst>
        </p:spPr>
      </p:pic>
    </p:spTree>
    <p:extLst>
      <p:ext uri="{BB962C8B-B14F-4D97-AF65-F5344CB8AC3E}">
        <p14:creationId xmlns:p14="http://schemas.microsoft.com/office/powerpoint/2010/main" val="9192296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title"/>
          </p:nvPr>
        </p:nvSpPr>
        <p:spPr>
          <a:xfrm>
            <a:off x="304800" y="403225"/>
            <a:ext cx="7507288" cy="528638"/>
          </a:xfrm>
          <a:ln/>
        </p:spPr>
        <p:txBody>
          <a:bodyPr/>
          <a:lstStyle/>
          <a:p>
            <a:r>
              <a:rPr lang="en-GB" altLang="en-US" sz="2800"/>
              <a:t>Responses to Artificial Vowels in Space</a:t>
            </a:r>
            <a:endParaRPr lang="en-US" altLang="en-US" sz="2800"/>
          </a:p>
        </p:txBody>
      </p:sp>
      <p:grpSp>
        <p:nvGrpSpPr>
          <p:cNvPr id="142348" name="Group 12"/>
          <p:cNvGrpSpPr>
            <a:grpSpLocks/>
          </p:cNvGrpSpPr>
          <p:nvPr/>
        </p:nvGrpSpPr>
        <p:grpSpPr bwMode="auto">
          <a:xfrm>
            <a:off x="-323850" y="1052513"/>
            <a:ext cx="9144000" cy="5280025"/>
            <a:chOff x="0" y="482"/>
            <a:chExt cx="5760" cy="3326"/>
          </a:xfrm>
        </p:grpSpPr>
        <p:pic>
          <p:nvPicPr>
            <p:cNvPr id="142338" name="Picture 2" descr="Figure1"/>
            <p:cNvPicPr>
              <a:picLocks noChangeAspect="1" noChangeArrowheads="1"/>
            </p:cNvPicPr>
            <p:nvPr/>
          </p:nvPicPr>
          <p:blipFill>
            <a:blip r:embed="rId2" cstate="print">
              <a:extLst>
                <a:ext uri="{28A0092B-C50C-407E-A947-70E740481C1C}">
                  <a14:useLocalDpi xmlns:a14="http://schemas.microsoft.com/office/drawing/2010/main" val="0"/>
                </a:ext>
              </a:extLst>
            </a:blip>
            <a:srcRect t="48457" b="2757"/>
            <a:stretch>
              <a:fillRect/>
            </a:stretch>
          </p:blipFill>
          <p:spPr bwMode="auto">
            <a:xfrm>
              <a:off x="0" y="482"/>
              <a:ext cx="5760" cy="3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0" name="Line 4"/>
            <p:cNvSpPr>
              <a:spLocks noChangeShapeType="1"/>
            </p:cNvSpPr>
            <p:nvPr/>
          </p:nvSpPr>
          <p:spPr bwMode="auto">
            <a:xfrm>
              <a:off x="431" y="772"/>
              <a:ext cx="0" cy="680"/>
            </a:xfrm>
            <a:prstGeom prst="line">
              <a:avLst/>
            </a:prstGeom>
            <a:noFill/>
            <a:ln w="76200">
              <a:solidFill>
                <a:srgbClr val="FF0000"/>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b">
              <a:spAutoFit/>
            </a:bodyPr>
            <a:lstStyle/>
            <a:p>
              <a:endParaRPr lang="en-GB"/>
            </a:p>
          </p:txBody>
        </p:sp>
        <p:sp>
          <p:nvSpPr>
            <p:cNvPr id="142341" name="Line 5"/>
            <p:cNvSpPr>
              <a:spLocks noChangeShapeType="1"/>
            </p:cNvSpPr>
            <p:nvPr/>
          </p:nvSpPr>
          <p:spPr bwMode="auto">
            <a:xfrm>
              <a:off x="431" y="1492"/>
              <a:ext cx="0" cy="680"/>
            </a:xfrm>
            <a:prstGeom prst="line">
              <a:avLst/>
            </a:prstGeom>
            <a:noFill/>
            <a:ln w="76200">
              <a:solidFill>
                <a:srgbClr val="00FF00"/>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b">
              <a:spAutoFit/>
            </a:bodyPr>
            <a:lstStyle/>
            <a:p>
              <a:endParaRPr lang="en-GB"/>
            </a:p>
          </p:txBody>
        </p:sp>
        <p:sp>
          <p:nvSpPr>
            <p:cNvPr id="142342" name="Line 6"/>
            <p:cNvSpPr>
              <a:spLocks noChangeShapeType="1"/>
            </p:cNvSpPr>
            <p:nvPr/>
          </p:nvSpPr>
          <p:spPr bwMode="auto">
            <a:xfrm>
              <a:off x="431" y="2218"/>
              <a:ext cx="0" cy="680"/>
            </a:xfrm>
            <a:prstGeom prst="line">
              <a:avLst/>
            </a:prstGeom>
            <a:noFill/>
            <a:ln w="76200">
              <a:solidFill>
                <a:srgbClr val="99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b">
              <a:spAutoFit/>
            </a:bodyPr>
            <a:lstStyle/>
            <a:p>
              <a:endParaRPr lang="en-GB"/>
            </a:p>
          </p:txBody>
        </p:sp>
        <p:sp>
          <p:nvSpPr>
            <p:cNvPr id="142343" name="Line 7"/>
            <p:cNvSpPr>
              <a:spLocks noChangeShapeType="1"/>
            </p:cNvSpPr>
            <p:nvPr/>
          </p:nvSpPr>
          <p:spPr bwMode="auto">
            <a:xfrm>
              <a:off x="431" y="2944"/>
              <a:ext cx="0" cy="680"/>
            </a:xfrm>
            <a:prstGeom prst="line">
              <a:avLst/>
            </a:prstGeom>
            <a:noFill/>
            <a:ln w="76200">
              <a:solidFill>
                <a:srgbClr val="FFCC66"/>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b">
              <a:spAutoFit/>
            </a:bodyPr>
            <a:lstStyle/>
            <a:p>
              <a:endParaRPr lang="en-GB"/>
            </a:p>
          </p:txBody>
        </p:sp>
        <p:sp>
          <p:nvSpPr>
            <p:cNvPr id="142344" name="Line 8"/>
            <p:cNvSpPr>
              <a:spLocks noChangeShapeType="1"/>
            </p:cNvSpPr>
            <p:nvPr/>
          </p:nvSpPr>
          <p:spPr bwMode="auto">
            <a:xfrm>
              <a:off x="3107" y="781"/>
              <a:ext cx="0" cy="680"/>
            </a:xfrm>
            <a:prstGeom prst="line">
              <a:avLst/>
            </a:prstGeom>
            <a:noFill/>
            <a:ln w="76200">
              <a:solidFill>
                <a:srgbClr val="FF0000"/>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b">
              <a:spAutoFit/>
            </a:bodyPr>
            <a:lstStyle/>
            <a:p>
              <a:endParaRPr lang="en-GB"/>
            </a:p>
          </p:txBody>
        </p:sp>
        <p:sp>
          <p:nvSpPr>
            <p:cNvPr id="142345" name="Line 9"/>
            <p:cNvSpPr>
              <a:spLocks noChangeShapeType="1"/>
            </p:cNvSpPr>
            <p:nvPr/>
          </p:nvSpPr>
          <p:spPr bwMode="auto">
            <a:xfrm>
              <a:off x="3107" y="1501"/>
              <a:ext cx="0" cy="680"/>
            </a:xfrm>
            <a:prstGeom prst="line">
              <a:avLst/>
            </a:prstGeom>
            <a:noFill/>
            <a:ln w="76200">
              <a:solidFill>
                <a:srgbClr val="00FF00"/>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b">
              <a:spAutoFit/>
            </a:bodyPr>
            <a:lstStyle/>
            <a:p>
              <a:endParaRPr lang="en-GB"/>
            </a:p>
          </p:txBody>
        </p:sp>
        <p:sp>
          <p:nvSpPr>
            <p:cNvPr id="142346" name="Line 10"/>
            <p:cNvSpPr>
              <a:spLocks noChangeShapeType="1"/>
            </p:cNvSpPr>
            <p:nvPr/>
          </p:nvSpPr>
          <p:spPr bwMode="auto">
            <a:xfrm>
              <a:off x="3107" y="2227"/>
              <a:ext cx="0" cy="680"/>
            </a:xfrm>
            <a:prstGeom prst="line">
              <a:avLst/>
            </a:prstGeom>
            <a:noFill/>
            <a:ln w="76200">
              <a:solidFill>
                <a:srgbClr val="9999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b">
              <a:spAutoFit/>
            </a:bodyPr>
            <a:lstStyle/>
            <a:p>
              <a:endParaRPr lang="en-GB"/>
            </a:p>
          </p:txBody>
        </p:sp>
        <p:sp>
          <p:nvSpPr>
            <p:cNvPr id="142347" name="Line 11"/>
            <p:cNvSpPr>
              <a:spLocks noChangeShapeType="1"/>
            </p:cNvSpPr>
            <p:nvPr/>
          </p:nvSpPr>
          <p:spPr bwMode="auto">
            <a:xfrm>
              <a:off x="3107" y="2953"/>
              <a:ext cx="0" cy="680"/>
            </a:xfrm>
            <a:prstGeom prst="line">
              <a:avLst/>
            </a:prstGeom>
            <a:noFill/>
            <a:ln w="76200">
              <a:solidFill>
                <a:srgbClr val="FFCC66"/>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b">
              <a:spAutoFit/>
            </a:bodyPr>
            <a:lstStyle/>
            <a:p>
              <a:endParaRPr lang="en-GB"/>
            </a:p>
          </p:txBody>
        </p:sp>
      </p:grpSp>
      <p:sp>
        <p:nvSpPr>
          <p:cNvPr id="142354" name="Rectangle 18"/>
          <p:cNvSpPr>
            <a:spLocks noChangeArrowheads="1"/>
          </p:cNvSpPr>
          <p:nvPr/>
        </p:nvSpPr>
        <p:spPr bwMode="auto">
          <a:xfrm>
            <a:off x="3419475" y="981075"/>
            <a:ext cx="5473700" cy="5400675"/>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endParaRPr lang="en-GB"/>
          </a:p>
        </p:txBody>
      </p:sp>
      <p:grpSp>
        <p:nvGrpSpPr>
          <p:cNvPr id="142349" name="Group 13"/>
          <p:cNvGrpSpPr>
            <a:grpSpLocks/>
          </p:cNvGrpSpPr>
          <p:nvPr/>
        </p:nvGrpSpPr>
        <p:grpSpPr bwMode="auto">
          <a:xfrm>
            <a:off x="3419475" y="1412875"/>
            <a:ext cx="5086350" cy="4630738"/>
            <a:chOff x="316" y="267"/>
            <a:chExt cx="4968" cy="3843"/>
          </a:xfrm>
        </p:grpSpPr>
        <p:sp>
          <p:nvSpPr>
            <p:cNvPr id="142350" name="Line 14"/>
            <p:cNvSpPr>
              <a:spLocks noChangeShapeType="1"/>
            </p:cNvSpPr>
            <p:nvPr/>
          </p:nvSpPr>
          <p:spPr bwMode="auto">
            <a:xfrm>
              <a:off x="4377" y="845"/>
              <a:ext cx="0" cy="276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endParaRPr lang="en-GB"/>
            </a:p>
          </p:txBody>
        </p:sp>
        <p:pic>
          <p:nvPicPr>
            <p:cNvPr id="142351" name="Picture 15"/>
            <p:cNvPicPr>
              <a:picLocks noChangeAspect="1" noChangeArrowheads="1"/>
            </p:cNvPicPr>
            <p:nvPr/>
          </p:nvPicPr>
          <p:blipFill>
            <a:blip r:embed="rId3">
              <a:extLst>
                <a:ext uri="{28A0092B-C50C-407E-A947-70E740481C1C}">
                  <a14:useLocalDpi xmlns:a14="http://schemas.microsoft.com/office/drawing/2010/main" val="0"/>
                </a:ext>
              </a:extLst>
            </a:blip>
            <a:srcRect l="1891" t="5199" r="5670" b="11882"/>
            <a:stretch>
              <a:fillRect/>
            </a:stretch>
          </p:blipFill>
          <p:spPr bwMode="auto">
            <a:xfrm>
              <a:off x="431" y="418"/>
              <a:ext cx="4853" cy="36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352" name="Text Box 16"/>
            <p:cNvSpPr txBox="1">
              <a:spLocks noChangeArrowheads="1"/>
            </p:cNvSpPr>
            <p:nvPr/>
          </p:nvSpPr>
          <p:spPr bwMode="auto">
            <a:xfrm rot="-5400000">
              <a:off x="-251" y="1567"/>
              <a:ext cx="1521" cy="3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pPr>
                <a:lnSpc>
                  <a:spcPct val="100000"/>
                </a:lnSpc>
                <a:spcBef>
                  <a:spcPct val="0"/>
                </a:spcBef>
                <a:buSzTx/>
                <a:buFontTx/>
                <a:buNone/>
              </a:pPr>
              <a:r>
                <a:rPr lang="en-GB" altLang="en-US" b="1"/>
                <a:t>Pitch (Hz)     </a:t>
              </a:r>
              <a:endParaRPr lang="en-US" altLang="en-US" b="1"/>
            </a:p>
          </p:txBody>
        </p:sp>
        <p:sp>
          <p:nvSpPr>
            <p:cNvPr id="142353" name="Text Box 17"/>
            <p:cNvSpPr txBox="1">
              <a:spLocks noChangeArrowheads="1"/>
            </p:cNvSpPr>
            <p:nvPr/>
          </p:nvSpPr>
          <p:spPr bwMode="auto">
            <a:xfrm>
              <a:off x="2290" y="267"/>
              <a:ext cx="2907" cy="3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pPr>
                <a:lnSpc>
                  <a:spcPct val="100000"/>
                </a:lnSpc>
                <a:spcBef>
                  <a:spcPct val="0"/>
                </a:spcBef>
                <a:buSzTx/>
                <a:buFontTx/>
                <a:buNone/>
              </a:pPr>
              <a:r>
                <a:rPr lang="en-GB" altLang="en-US" b="1"/>
                <a:t>Vowel type (timbre)   </a:t>
              </a:r>
              <a:endParaRPr lang="en-US" altLang="en-US" b="1"/>
            </a:p>
          </p:txBody>
        </p:sp>
      </p:grpSp>
      <p:sp>
        <p:nvSpPr>
          <p:cNvPr id="142355" name="Text Box 19"/>
          <p:cNvSpPr txBox="1">
            <a:spLocks noChangeArrowheads="1"/>
          </p:cNvSpPr>
          <p:nvPr/>
        </p:nvSpPr>
        <p:spPr bwMode="auto">
          <a:xfrm>
            <a:off x="3779838" y="6381750"/>
            <a:ext cx="4595812" cy="366713"/>
          </a:xfrm>
          <a:prstGeom prst="rect">
            <a:avLst/>
          </a:prstGeom>
          <a:solidFill>
            <a:schemeClr val="bg1"/>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marL="342900" indent="-342900">
              <a:spcBef>
                <a:spcPct val="0"/>
              </a:spcBef>
              <a:defRPr sz="2400">
                <a:solidFill>
                  <a:schemeClr val="tx1"/>
                </a:solidFill>
                <a:latin typeface="Times New Roman" panose="02020603050405020304" pitchFamily="18" charset="0"/>
              </a:defRPr>
            </a:lvl1pPr>
            <a:lvl2pPr>
              <a:spcBef>
                <a:spcPct val="0"/>
              </a:spcBef>
              <a:defRPr sz="2400">
                <a:solidFill>
                  <a:schemeClr val="tx1"/>
                </a:solidFill>
                <a:latin typeface="Times New Roman" panose="02020603050405020304" pitchFamily="18" charset="0"/>
              </a:defRPr>
            </a:lvl2pPr>
            <a:lvl3pPr>
              <a:spcBef>
                <a:spcPct val="0"/>
              </a:spcBef>
              <a:defRPr sz="2400">
                <a:solidFill>
                  <a:schemeClr val="tx1"/>
                </a:solidFill>
                <a:latin typeface="Times New Roman" panose="02020603050405020304" pitchFamily="18" charset="0"/>
              </a:defRPr>
            </a:lvl3pPr>
            <a:lvl4pPr>
              <a:spcBef>
                <a:spcPct val="0"/>
              </a:spcBef>
              <a:defRPr sz="2400">
                <a:solidFill>
                  <a:schemeClr val="tx1"/>
                </a:solidFill>
                <a:latin typeface="Times New Roman" panose="02020603050405020304" pitchFamily="18" charset="0"/>
              </a:defRPr>
            </a:lvl4pPr>
            <a:lvl5pPr>
              <a:spcBef>
                <a:spcPct val="0"/>
              </a:spcBef>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20000"/>
              </a:spcBef>
              <a:buFontTx/>
              <a:buBlip>
                <a:blip r:embed="rId4"/>
              </a:buBlip>
            </a:pPr>
            <a:r>
              <a:rPr lang="en-GB" altLang="en-US" sz="2000">
                <a:latin typeface="Tahoma" panose="020B0604030504040204" pitchFamily="34" charset="0"/>
              </a:rPr>
              <a:t>Bizley et al J Neurosci 2009 29:2064</a:t>
            </a:r>
          </a:p>
        </p:txBody>
      </p:sp>
    </p:spTree>
    <p:extLst>
      <p:ext uri="{BB962C8B-B14F-4D97-AF65-F5344CB8AC3E}">
        <p14:creationId xmlns:p14="http://schemas.microsoft.com/office/powerpoint/2010/main" val="7590222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395288" y="260350"/>
            <a:ext cx="8443912" cy="1076325"/>
          </a:xfrm>
          <a:ln/>
        </p:spPr>
        <p:txBody>
          <a:bodyPr/>
          <a:lstStyle/>
          <a:p>
            <a:r>
              <a:rPr lang="en-GB" altLang="en-US" sz="2800" dirty="0"/>
              <a:t>Azimuth, Pitch and Timbre Sensitivity in Ferret Auditory Cortex</a:t>
            </a:r>
            <a:endParaRPr lang="en-US" altLang="en-US" sz="2800" dirty="0"/>
          </a:p>
        </p:txBody>
      </p:sp>
      <p:pic>
        <p:nvPicPr>
          <p:cNvPr id="144387" name="Picture 3" descr="Figure3"/>
          <p:cNvPicPr>
            <a:picLocks noChangeAspect="1" noChangeArrowheads="1"/>
          </p:cNvPicPr>
          <p:nvPr/>
        </p:nvPicPr>
        <p:blipFill>
          <a:blip r:embed="rId2" cstate="print">
            <a:extLst>
              <a:ext uri="{28A0092B-C50C-407E-A947-70E740481C1C}">
                <a14:useLocalDpi xmlns:a14="http://schemas.microsoft.com/office/drawing/2010/main" val="0"/>
              </a:ext>
            </a:extLst>
          </a:blip>
          <a:srcRect b="45924"/>
          <a:stretch>
            <a:fillRect/>
          </a:stretch>
        </p:blipFill>
        <p:spPr bwMode="auto">
          <a:xfrm>
            <a:off x="755650" y="1484313"/>
            <a:ext cx="7570788" cy="4662487"/>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44388" name="Text Box 4"/>
          <p:cNvSpPr txBox="1">
            <a:spLocks noChangeArrowheads="1"/>
          </p:cNvSpPr>
          <p:nvPr/>
        </p:nvSpPr>
        <p:spPr bwMode="auto">
          <a:xfrm>
            <a:off x="3779838" y="6381750"/>
            <a:ext cx="4595812" cy="366713"/>
          </a:xfrm>
          <a:prstGeom prst="rect">
            <a:avLst/>
          </a:prstGeom>
          <a:solidFill>
            <a:schemeClr val="bg1"/>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marL="342900" indent="-342900">
              <a:spcBef>
                <a:spcPct val="0"/>
              </a:spcBef>
              <a:defRPr sz="2400">
                <a:solidFill>
                  <a:schemeClr val="tx1"/>
                </a:solidFill>
                <a:latin typeface="Times New Roman" panose="02020603050405020304" pitchFamily="18" charset="0"/>
              </a:defRPr>
            </a:lvl1pPr>
            <a:lvl2pPr>
              <a:spcBef>
                <a:spcPct val="0"/>
              </a:spcBef>
              <a:defRPr sz="2400">
                <a:solidFill>
                  <a:schemeClr val="tx1"/>
                </a:solidFill>
                <a:latin typeface="Times New Roman" panose="02020603050405020304" pitchFamily="18" charset="0"/>
              </a:defRPr>
            </a:lvl2pPr>
            <a:lvl3pPr>
              <a:spcBef>
                <a:spcPct val="0"/>
              </a:spcBef>
              <a:defRPr sz="2400">
                <a:solidFill>
                  <a:schemeClr val="tx1"/>
                </a:solidFill>
                <a:latin typeface="Times New Roman" panose="02020603050405020304" pitchFamily="18" charset="0"/>
              </a:defRPr>
            </a:lvl3pPr>
            <a:lvl4pPr>
              <a:spcBef>
                <a:spcPct val="0"/>
              </a:spcBef>
              <a:defRPr sz="2400">
                <a:solidFill>
                  <a:schemeClr val="tx1"/>
                </a:solidFill>
                <a:latin typeface="Times New Roman" panose="02020603050405020304" pitchFamily="18" charset="0"/>
              </a:defRPr>
            </a:lvl4pPr>
            <a:lvl5pPr>
              <a:spcBef>
                <a:spcPct val="0"/>
              </a:spcBef>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20000"/>
              </a:spcBef>
              <a:buFontTx/>
              <a:buBlip>
                <a:blip r:embed="rId3"/>
              </a:buBlip>
            </a:pPr>
            <a:r>
              <a:rPr lang="en-GB" altLang="en-US" sz="2000">
                <a:latin typeface="Tahoma" panose="020B0604030504040204" pitchFamily="34" charset="0"/>
              </a:rPr>
              <a:t>Bizley et al J Neurosci 2009 29:2064</a:t>
            </a:r>
          </a:p>
        </p:txBody>
      </p:sp>
    </p:spTree>
    <p:extLst>
      <p:ext uri="{BB962C8B-B14F-4D97-AF65-F5344CB8AC3E}">
        <p14:creationId xmlns:p14="http://schemas.microsoft.com/office/powerpoint/2010/main" val="29566413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179388" y="176213"/>
            <a:ext cx="5999162" cy="588962"/>
          </a:xfrm>
          <a:ln/>
        </p:spPr>
        <p:txBody>
          <a:bodyPr/>
          <a:lstStyle/>
          <a:p>
            <a:r>
              <a:rPr lang="en-GB" altLang="en-US"/>
              <a:t>Cortical Deactivation</a:t>
            </a:r>
          </a:p>
        </p:txBody>
      </p:sp>
      <p:sp>
        <p:nvSpPr>
          <p:cNvPr id="141315" name="Rectangle 3"/>
          <p:cNvSpPr>
            <a:spLocks noGrp="1" noChangeArrowheads="1"/>
          </p:cNvSpPr>
          <p:nvPr>
            <p:ph type="body" idx="1"/>
          </p:nvPr>
        </p:nvSpPr>
        <p:spPr>
          <a:xfrm>
            <a:off x="468313" y="5589588"/>
            <a:ext cx="8001000" cy="1082675"/>
          </a:xfrm>
          <a:ln/>
        </p:spPr>
        <p:txBody>
          <a:bodyPr/>
          <a:lstStyle/>
          <a:p>
            <a:r>
              <a:rPr lang="en-GB" altLang="en-US" sz="1600"/>
              <a:t>Deactivating some cortical areas (A1, PAF) by cooling impairs sound localization, but impairing others (AAF) does not.</a:t>
            </a:r>
          </a:p>
          <a:p>
            <a:r>
              <a:rPr lang="en-GB" altLang="en-US" sz="1600"/>
              <a:t>Lomber &amp; Malhorta </a:t>
            </a:r>
            <a:r>
              <a:rPr lang="en-GB" altLang="en-US" sz="1600" i="1"/>
              <a:t>J. Neurophys</a:t>
            </a:r>
            <a:r>
              <a:rPr lang="en-GB" altLang="en-US" sz="1600"/>
              <a:t> (2003)</a:t>
            </a:r>
          </a:p>
        </p:txBody>
      </p:sp>
      <p:pic>
        <p:nvPicPr>
          <p:cNvPr id="141316" name="Picture 4" descr="Lomber&amp;MalhortaJNP2003"/>
          <p:cNvPicPr>
            <a:picLocks noChangeAspect="1" noChangeArrowheads="1"/>
          </p:cNvPicPr>
          <p:nvPr/>
        </p:nvPicPr>
        <p:blipFill>
          <a:blip r:embed="rId2">
            <a:extLst>
              <a:ext uri="{28A0092B-C50C-407E-A947-70E740481C1C}">
                <a14:useLocalDpi xmlns:a14="http://schemas.microsoft.com/office/drawing/2010/main" val="0"/>
              </a:ext>
            </a:extLst>
          </a:blip>
          <a:srcRect b="50211"/>
          <a:stretch>
            <a:fillRect/>
          </a:stretch>
        </p:blipFill>
        <p:spPr bwMode="auto">
          <a:xfrm>
            <a:off x="611188" y="1052513"/>
            <a:ext cx="7273925"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64104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GB" altLang="en-US" smtClean="0"/>
              <a:t>Further Reading</a:t>
            </a:r>
          </a:p>
        </p:txBody>
      </p:sp>
      <p:sp>
        <p:nvSpPr>
          <p:cNvPr id="55299" name="Rectangle 3"/>
          <p:cNvSpPr>
            <a:spLocks noGrp="1" noChangeArrowheads="1"/>
          </p:cNvSpPr>
          <p:nvPr>
            <p:ph type="body" idx="1"/>
          </p:nvPr>
        </p:nvSpPr>
        <p:spPr>
          <a:xfrm>
            <a:off x="755650" y="838200"/>
            <a:ext cx="7772400" cy="3900488"/>
          </a:xfrm>
        </p:spPr>
        <p:txBody>
          <a:bodyPr/>
          <a:lstStyle/>
          <a:p>
            <a:pPr eaLnBrk="1" hangingPunct="1"/>
            <a:r>
              <a:rPr lang="en-GB" altLang="en-US" sz="2700" smtClean="0"/>
              <a:t>Schnupp J, Nelken I, King A (2011) </a:t>
            </a:r>
            <a:r>
              <a:rPr lang="en-GB" altLang="en-US" sz="2700" i="1" smtClean="0"/>
              <a:t>Auditory Neuroscience: Making Sense of Sound </a:t>
            </a:r>
            <a:r>
              <a:rPr lang="en-GB" altLang="en-US" sz="2700" smtClean="0"/>
              <a:t>– Chapter 5</a:t>
            </a:r>
          </a:p>
          <a:p>
            <a:pPr eaLnBrk="1" hangingPunct="1"/>
            <a:r>
              <a:rPr lang="en-GB" altLang="en-US" sz="2700" smtClean="0"/>
              <a:t>King AJ, Schnupp JW, Doubell TP (2001) The shape of ears to come: dynamic coding of auditory space. </a:t>
            </a:r>
            <a:r>
              <a:rPr lang="en-GB" altLang="en-US" sz="2700" i="1" smtClean="0"/>
              <a:t>Trends in Cognitive Sciences </a:t>
            </a:r>
            <a:r>
              <a:rPr lang="en-GB" altLang="en-US" sz="2700" smtClean="0"/>
              <a:t>5:261-270</a:t>
            </a:r>
          </a:p>
          <a:p>
            <a:pPr eaLnBrk="1" hangingPunct="1"/>
            <a:r>
              <a:rPr lang="en-GB" altLang="en-US" sz="2700" smtClean="0"/>
              <a:t>Schnupp JW, Carr CE (2009) On hearing with more than one ear: lessons from evolution. </a:t>
            </a:r>
            <a:r>
              <a:rPr lang="en-GB" altLang="en-US" sz="2700" i="1" smtClean="0"/>
              <a:t>Nature Neuroscience </a:t>
            </a:r>
            <a:r>
              <a:rPr lang="en-GB" altLang="en-US" sz="2700" smtClean="0"/>
              <a:t>12:692-697</a:t>
            </a:r>
          </a:p>
          <a:p>
            <a:r>
              <a:rPr lang="en-GB" altLang="en-US" sz="2700" smtClean="0"/>
              <a:t>Grothe B, Pecka M, McAlpine D (2010) Mechanisms of sound localization in mammals. </a:t>
            </a:r>
            <a:r>
              <a:rPr lang="en-GB" altLang="en-US" sz="2700" i="1" smtClean="0"/>
              <a:t>Physiol Rev </a:t>
            </a:r>
            <a:r>
              <a:rPr lang="en-GB" altLang="en-US" sz="2700" smtClean="0"/>
              <a:t>90:983-1012</a:t>
            </a:r>
          </a:p>
          <a:p>
            <a:pPr eaLnBrk="1" hangingPunct="1"/>
            <a:endParaRPr lang="en-GB" altLang="en-US" sz="280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1187450" y="115888"/>
            <a:ext cx="7993063" cy="533400"/>
          </a:xfrm>
        </p:spPr>
        <p:txBody>
          <a:bodyPr/>
          <a:lstStyle/>
          <a:p>
            <a:pPr algn="l" eaLnBrk="1" hangingPunct="1"/>
            <a:r>
              <a:rPr lang="en-GB" altLang="en-US" sz="2800" smtClean="0">
                <a:solidFill>
                  <a:schemeClr val="tx1"/>
                </a:solidFill>
                <a:latin typeface="Comic Sans MS" panose="030F0702030302020204" pitchFamily="66" charset="0"/>
              </a:rPr>
              <a:t>Localizing a sound in space: binaural cues</a:t>
            </a:r>
          </a:p>
        </p:txBody>
      </p:sp>
      <p:sp>
        <p:nvSpPr>
          <p:cNvPr id="13315" name="Line 3"/>
          <p:cNvSpPr>
            <a:spLocks noChangeAspect="1" noChangeShapeType="1"/>
          </p:cNvSpPr>
          <p:nvPr/>
        </p:nvSpPr>
        <p:spPr bwMode="auto">
          <a:xfrm>
            <a:off x="4203700" y="3016250"/>
            <a:ext cx="1588" cy="9525"/>
          </a:xfrm>
          <a:prstGeom prst="line">
            <a:avLst/>
          </a:prstGeom>
          <a:noFill/>
          <a:ln w="38100">
            <a:solidFill>
              <a:srgbClr val="666666"/>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486404" name="Group 4"/>
          <p:cNvGrpSpPr>
            <a:grpSpLocks/>
          </p:cNvGrpSpPr>
          <p:nvPr/>
        </p:nvGrpSpPr>
        <p:grpSpPr bwMode="auto">
          <a:xfrm>
            <a:off x="5305425" y="692150"/>
            <a:ext cx="1295400" cy="4457700"/>
            <a:chOff x="3224" y="436"/>
            <a:chExt cx="816" cy="2808"/>
          </a:xfrm>
        </p:grpSpPr>
        <p:sp>
          <p:nvSpPr>
            <p:cNvPr id="13341" name="Line 5"/>
            <p:cNvSpPr>
              <a:spLocks noChangeShapeType="1"/>
            </p:cNvSpPr>
            <p:nvPr/>
          </p:nvSpPr>
          <p:spPr bwMode="auto">
            <a:xfrm>
              <a:off x="3513" y="724"/>
              <a:ext cx="0" cy="2516"/>
            </a:xfrm>
            <a:prstGeom prst="line">
              <a:avLst/>
            </a:prstGeom>
            <a:noFill/>
            <a:ln w="254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42" name="Line 6"/>
            <p:cNvSpPr>
              <a:spLocks noChangeShapeType="1"/>
            </p:cNvSpPr>
            <p:nvPr/>
          </p:nvSpPr>
          <p:spPr bwMode="auto">
            <a:xfrm>
              <a:off x="3747" y="728"/>
              <a:ext cx="0" cy="2516"/>
            </a:xfrm>
            <a:prstGeom prst="line">
              <a:avLst/>
            </a:prstGeom>
            <a:noFill/>
            <a:ln w="254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cxnSp>
          <p:nvCxnSpPr>
            <p:cNvPr id="13343" name="AutoShape 7"/>
            <p:cNvCxnSpPr>
              <a:cxnSpLocks noChangeShapeType="1"/>
            </p:cNvCxnSpPr>
            <p:nvPr/>
          </p:nvCxnSpPr>
          <p:spPr bwMode="auto">
            <a:xfrm>
              <a:off x="3542" y="724"/>
              <a:ext cx="179" cy="0"/>
            </a:xfrm>
            <a:prstGeom prst="straightConnector1">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344" name="Text Box 8"/>
            <p:cNvSpPr txBox="1">
              <a:spLocks noChangeArrowheads="1"/>
            </p:cNvSpPr>
            <p:nvPr/>
          </p:nvSpPr>
          <p:spPr bwMode="auto">
            <a:xfrm>
              <a:off x="3224" y="436"/>
              <a:ext cx="816" cy="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0">
                  <a:latin typeface="Times New Roman" panose="02020603050405020304" pitchFamily="18" charset="0"/>
                  <a:cs typeface="Times New Roman" panose="02020603050405020304" pitchFamily="18" charset="0"/>
                </a:rPr>
                <a:t>Δ µs</a:t>
              </a:r>
              <a:endParaRPr lang="en-US" altLang="en-US" sz="2400" b="0">
                <a:latin typeface="Times New Roman" panose="02020603050405020304" pitchFamily="18" charset="0"/>
              </a:endParaRPr>
            </a:p>
          </p:txBody>
        </p:sp>
      </p:grpSp>
      <p:sp>
        <p:nvSpPr>
          <p:cNvPr id="13317" name="Rectangle 9"/>
          <p:cNvSpPr>
            <a:spLocks noChangeAspect="1" noChangeArrowheads="1"/>
          </p:cNvSpPr>
          <p:nvPr/>
        </p:nvSpPr>
        <p:spPr bwMode="auto">
          <a:xfrm>
            <a:off x="3635375" y="3863975"/>
            <a:ext cx="1771650" cy="4175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0">
                <a:solidFill>
                  <a:srgbClr val="FF0000"/>
                </a:solidFill>
              </a:rPr>
              <a:t> Left ear</a:t>
            </a:r>
          </a:p>
        </p:txBody>
      </p:sp>
      <p:sp>
        <p:nvSpPr>
          <p:cNvPr id="13318" name="Freeform 10"/>
          <p:cNvSpPr>
            <a:spLocks/>
          </p:cNvSpPr>
          <p:nvPr/>
        </p:nvSpPr>
        <p:spPr bwMode="auto">
          <a:xfrm>
            <a:off x="5572125" y="2916238"/>
            <a:ext cx="2038350" cy="2336800"/>
          </a:xfrm>
          <a:custGeom>
            <a:avLst/>
            <a:gdLst>
              <a:gd name="T0" fmla="*/ 2147483646 w 1284"/>
              <a:gd name="T1" fmla="*/ 2147483646 h 1472"/>
              <a:gd name="T2" fmla="*/ 2147483646 w 1284"/>
              <a:gd name="T3" fmla="*/ 2147483646 h 1472"/>
              <a:gd name="T4" fmla="*/ 2147483646 w 1284"/>
              <a:gd name="T5" fmla="*/ 2147483646 h 1472"/>
              <a:gd name="T6" fmla="*/ 2147483646 w 1284"/>
              <a:gd name="T7" fmla="*/ 2147483646 h 1472"/>
              <a:gd name="T8" fmla="*/ 2147483646 w 1284"/>
              <a:gd name="T9" fmla="*/ 2147483646 h 1472"/>
              <a:gd name="T10" fmla="*/ 2147483646 w 1284"/>
              <a:gd name="T11" fmla="*/ 2147483646 h 1472"/>
              <a:gd name="T12" fmla="*/ 2147483646 w 1284"/>
              <a:gd name="T13" fmla="*/ 2147483646 h 1472"/>
              <a:gd name="T14" fmla="*/ 2147483646 w 1284"/>
              <a:gd name="T15" fmla="*/ 2147483646 h 1472"/>
              <a:gd name="T16" fmla="*/ 2147483646 w 1284"/>
              <a:gd name="T17" fmla="*/ 2147483646 h 1472"/>
              <a:gd name="T18" fmla="*/ 2147483646 w 1284"/>
              <a:gd name="T19" fmla="*/ 2147483646 h 1472"/>
              <a:gd name="T20" fmla="*/ 2147483646 w 1284"/>
              <a:gd name="T21" fmla="*/ 2147483646 h 1472"/>
              <a:gd name="T22" fmla="*/ 2147483646 w 1284"/>
              <a:gd name="T23" fmla="*/ 2147483646 h 1472"/>
              <a:gd name="T24" fmla="*/ 2147483646 w 1284"/>
              <a:gd name="T25" fmla="*/ 2147483646 h 1472"/>
              <a:gd name="T26" fmla="*/ 2147483646 w 1284"/>
              <a:gd name="T27" fmla="*/ 2147483646 h 1472"/>
              <a:gd name="T28" fmla="*/ 2147483646 w 1284"/>
              <a:gd name="T29" fmla="*/ 2147483646 h 1472"/>
              <a:gd name="T30" fmla="*/ 2147483646 w 1284"/>
              <a:gd name="T31" fmla="*/ 2147483646 h 1472"/>
              <a:gd name="T32" fmla="*/ 2147483646 w 1284"/>
              <a:gd name="T33" fmla="*/ 2147483646 h 1472"/>
              <a:gd name="T34" fmla="*/ 2147483646 w 1284"/>
              <a:gd name="T35" fmla="*/ 2147483646 h 1472"/>
              <a:gd name="T36" fmla="*/ 2147483646 w 1284"/>
              <a:gd name="T37" fmla="*/ 2147483646 h 1472"/>
              <a:gd name="T38" fmla="*/ 2147483646 w 1284"/>
              <a:gd name="T39" fmla="*/ 2147483646 h 1472"/>
              <a:gd name="T40" fmla="*/ 2147483646 w 1284"/>
              <a:gd name="T41" fmla="*/ 2147483646 h 1472"/>
              <a:gd name="T42" fmla="*/ 2147483646 w 1284"/>
              <a:gd name="T43" fmla="*/ 2147483646 h 1472"/>
              <a:gd name="T44" fmla="*/ 2147483646 w 1284"/>
              <a:gd name="T45" fmla="*/ 2147483646 h 1472"/>
              <a:gd name="T46" fmla="*/ 2147483646 w 1284"/>
              <a:gd name="T47" fmla="*/ 2147483646 h 1472"/>
              <a:gd name="T48" fmla="*/ 2147483646 w 1284"/>
              <a:gd name="T49" fmla="*/ 2147483646 h 1472"/>
              <a:gd name="T50" fmla="*/ 2147483646 w 1284"/>
              <a:gd name="T51" fmla="*/ 2147483646 h 1472"/>
              <a:gd name="T52" fmla="*/ 2147483646 w 1284"/>
              <a:gd name="T53" fmla="*/ 2147483646 h 1472"/>
              <a:gd name="T54" fmla="*/ 2147483646 w 1284"/>
              <a:gd name="T55" fmla="*/ 2147483646 h 1472"/>
              <a:gd name="T56" fmla="*/ 2147483646 w 1284"/>
              <a:gd name="T57" fmla="*/ 2147483646 h 1472"/>
              <a:gd name="T58" fmla="*/ 2147483646 w 1284"/>
              <a:gd name="T59" fmla="*/ 2147483646 h 1472"/>
              <a:gd name="T60" fmla="*/ 2147483646 w 1284"/>
              <a:gd name="T61" fmla="*/ 2147483646 h 1472"/>
              <a:gd name="T62" fmla="*/ 2147483646 w 1284"/>
              <a:gd name="T63" fmla="*/ 2147483646 h 1472"/>
              <a:gd name="T64" fmla="*/ 2147483646 w 1284"/>
              <a:gd name="T65" fmla="*/ 2147483646 h 1472"/>
              <a:gd name="T66" fmla="*/ 2147483646 w 1284"/>
              <a:gd name="T67" fmla="*/ 2147483646 h 1472"/>
              <a:gd name="T68" fmla="*/ 2147483646 w 1284"/>
              <a:gd name="T69" fmla="*/ 2147483646 h 14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84" h="1472">
                <a:moveTo>
                  <a:pt x="0" y="746"/>
                </a:moveTo>
                <a:lnTo>
                  <a:pt x="20" y="732"/>
                </a:lnTo>
                <a:lnTo>
                  <a:pt x="38" y="756"/>
                </a:lnTo>
                <a:lnTo>
                  <a:pt x="56" y="716"/>
                </a:lnTo>
                <a:lnTo>
                  <a:pt x="76" y="788"/>
                </a:lnTo>
                <a:lnTo>
                  <a:pt x="94" y="604"/>
                </a:lnTo>
                <a:lnTo>
                  <a:pt x="112" y="0"/>
                </a:lnTo>
                <a:lnTo>
                  <a:pt x="130" y="920"/>
                </a:lnTo>
                <a:lnTo>
                  <a:pt x="150" y="1472"/>
                </a:lnTo>
                <a:lnTo>
                  <a:pt x="168" y="822"/>
                </a:lnTo>
                <a:lnTo>
                  <a:pt x="186" y="516"/>
                </a:lnTo>
                <a:lnTo>
                  <a:pt x="206" y="908"/>
                </a:lnTo>
                <a:lnTo>
                  <a:pt x="224" y="588"/>
                </a:lnTo>
                <a:lnTo>
                  <a:pt x="242" y="812"/>
                </a:lnTo>
                <a:lnTo>
                  <a:pt x="260" y="804"/>
                </a:lnTo>
                <a:lnTo>
                  <a:pt x="280" y="746"/>
                </a:lnTo>
                <a:lnTo>
                  <a:pt x="298" y="782"/>
                </a:lnTo>
                <a:lnTo>
                  <a:pt x="316" y="778"/>
                </a:lnTo>
                <a:lnTo>
                  <a:pt x="336" y="720"/>
                </a:lnTo>
                <a:lnTo>
                  <a:pt x="354" y="824"/>
                </a:lnTo>
                <a:lnTo>
                  <a:pt x="372" y="752"/>
                </a:lnTo>
                <a:lnTo>
                  <a:pt x="390" y="666"/>
                </a:lnTo>
                <a:lnTo>
                  <a:pt x="410" y="760"/>
                </a:lnTo>
                <a:lnTo>
                  <a:pt x="428" y="702"/>
                </a:lnTo>
                <a:lnTo>
                  <a:pt x="446" y="762"/>
                </a:lnTo>
                <a:lnTo>
                  <a:pt x="466" y="772"/>
                </a:lnTo>
                <a:lnTo>
                  <a:pt x="484" y="702"/>
                </a:lnTo>
                <a:lnTo>
                  <a:pt x="502" y="716"/>
                </a:lnTo>
                <a:lnTo>
                  <a:pt x="522" y="736"/>
                </a:lnTo>
                <a:lnTo>
                  <a:pt x="540" y="748"/>
                </a:lnTo>
                <a:lnTo>
                  <a:pt x="558" y="768"/>
                </a:lnTo>
                <a:lnTo>
                  <a:pt x="578" y="734"/>
                </a:lnTo>
                <a:lnTo>
                  <a:pt x="596" y="702"/>
                </a:lnTo>
                <a:lnTo>
                  <a:pt x="614" y="718"/>
                </a:lnTo>
                <a:lnTo>
                  <a:pt x="634" y="720"/>
                </a:lnTo>
                <a:lnTo>
                  <a:pt x="652" y="716"/>
                </a:lnTo>
                <a:lnTo>
                  <a:pt x="670" y="724"/>
                </a:lnTo>
                <a:lnTo>
                  <a:pt x="688" y="722"/>
                </a:lnTo>
                <a:lnTo>
                  <a:pt x="708" y="738"/>
                </a:lnTo>
                <a:lnTo>
                  <a:pt x="726" y="748"/>
                </a:lnTo>
                <a:lnTo>
                  <a:pt x="744" y="744"/>
                </a:lnTo>
                <a:lnTo>
                  <a:pt x="764" y="746"/>
                </a:lnTo>
                <a:lnTo>
                  <a:pt x="782" y="742"/>
                </a:lnTo>
                <a:lnTo>
                  <a:pt x="800" y="732"/>
                </a:lnTo>
                <a:lnTo>
                  <a:pt x="820" y="732"/>
                </a:lnTo>
                <a:lnTo>
                  <a:pt x="838" y="734"/>
                </a:lnTo>
                <a:lnTo>
                  <a:pt x="856" y="740"/>
                </a:lnTo>
                <a:lnTo>
                  <a:pt x="876" y="742"/>
                </a:lnTo>
                <a:lnTo>
                  <a:pt x="894" y="730"/>
                </a:lnTo>
                <a:lnTo>
                  <a:pt x="912" y="732"/>
                </a:lnTo>
                <a:lnTo>
                  <a:pt x="930" y="738"/>
                </a:lnTo>
                <a:lnTo>
                  <a:pt x="950" y="746"/>
                </a:lnTo>
                <a:lnTo>
                  <a:pt x="968" y="754"/>
                </a:lnTo>
                <a:lnTo>
                  <a:pt x="986" y="758"/>
                </a:lnTo>
                <a:lnTo>
                  <a:pt x="1006" y="760"/>
                </a:lnTo>
                <a:lnTo>
                  <a:pt x="1024" y="754"/>
                </a:lnTo>
                <a:lnTo>
                  <a:pt x="1042" y="746"/>
                </a:lnTo>
                <a:lnTo>
                  <a:pt x="1060" y="736"/>
                </a:lnTo>
                <a:lnTo>
                  <a:pt x="1080" y="738"/>
                </a:lnTo>
                <a:lnTo>
                  <a:pt x="1098" y="740"/>
                </a:lnTo>
                <a:lnTo>
                  <a:pt x="1116" y="742"/>
                </a:lnTo>
                <a:lnTo>
                  <a:pt x="1136" y="750"/>
                </a:lnTo>
                <a:lnTo>
                  <a:pt x="1154" y="752"/>
                </a:lnTo>
                <a:lnTo>
                  <a:pt x="1172" y="752"/>
                </a:lnTo>
                <a:lnTo>
                  <a:pt x="1190" y="746"/>
                </a:lnTo>
                <a:lnTo>
                  <a:pt x="1210" y="746"/>
                </a:lnTo>
                <a:lnTo>
                  <a:pt x="1228" y="750"/>
                </a:lnTo>
                <a:lnTo>
                  <a:pt x="1246" y="744"/>
                </a:lnTo>
                <a:lnTo>
                  <a:pt x="1266" y="738"/>
                </a:lnTo>
                <a:lnTo>
                  <a:pt x="1284" y="742"/>
                </a:lnTo>
              </a:path>
            </a:pathLst>
          </a:custGeom>
          <a:noFill/>
          <a:ln w="381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nvGrpSpPr>
          <p:cNvPr id="13319" name="Group 11"/>
          <p:cNvGrpSpPr>
            <a:grpSpLocks/>
          </p:cNvGrpSpPr>
          <p:nvPr/>
        </p:nvGrpSpPr>
        <p:grpSpPr bwMode="auto">
          <a:xfrm>
            <a:off x="4830763" y="1257300"/>
            <a:ext cx="3024187" cy="4665663"/>
            <a:chOff x="2925" y="618"/>
            <a:chExt cx="1905" cy="2939"/>
          </a:xfrm>
        </p:grpSpPr>
        <p:sp>
          <p:nvSpPr>
            <p:cNvPr id="13337" name="Rectangle 12"/>
            <p:cNvSpPr>
              <a:spLocks noChangeAspect="1" noChangeArrowheads="1"/>
            </p:cNvSpPr>
            <p:nvPr/>
          </p:nvSpPr>
          <p:spPr bwMode="auto">
            <a:xfrm>
              <a:off x="3696" y="3294"/>
              <a:ext cx="724" cy="2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0">
                  <a:solidFill>
                    <a:schemeClr val="tx2"/>
                  </a:solidFill>
                </a:rPr>
                <a:t>Time</a:t>
              </a:r>
            </a:p>
          </p:txBody>
        </p:sp>
        <p:sp>
          <p:nvSpPr>
            <p:cNvPr id="13338" name="Rectangle 13"/>
            <p:cNvSpPr>
              <a:spLocks noChangeAspect="1" noChangeArrowheads="1"/>
            </p:cNvSpPr>
            <p:nvPr/>
          </p:nvSpPr>
          <p:spPr bwMode="auto">
            <a:xfrm rot="-5400000">
              <a:off x="2465" y="1667"/>
              <a:ext cx="1184" cy="2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0">
                  <a:solidFill>
                    <a:schemeClr val="tx2"/>
                  </a:solidFill>
                </a:rPr>
                <a:t>Pressure</a:t>
              </a:r>
            </a:p>
          </p:txBody>
        </p:sp>
        <p:sp>
          <p:nvSpPr>
            <p:cNvPr id="13339" name="Line 14"/>
            <p:cNvSpPr>
              <a:spLocks noChangeShapeType="1"/>
            </p:cNvSpPr>
            <p:nvPr/>
          </p:nvSpPr>
          <p:spPr bwMode="auto">
            <a:xfrm flipV="1">
              <a:off x="3334" y="618"/>
              <a:ext cx="0" cy="2631"/>
            </a:xfrm>
            <a:prstGeom prst="line">
              <a:avLst/>
            </a:prstGeom>
            <a:noFill/>
            <a:ln w="127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340" name="Line 15"/>
            <p:cNvSpPr>
              <a:spLocks noChangeShapeType="1"/>
            </p:cNvSpPr>
            <p:nvPr/>
          </p:nvSpPr>
          <p:spPr bwMode="auto">
            <a:xfrm>
              <a:off x="3334" y="3249"/>
              <a:ext cx="1496" cy="0"/>
            </a:xfrm>
            <a:prstGeom prst="line">
              <a:avLst/>
            </a:prstGeom>
            <a:noFill/>
            <a:ln w="952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3320" name="Group 16"/>
          <p:cNvGrpSpPr>
            <a:grpSpLocks/>
          </p:cNvGrpSpPr>
          <p:nvPr/>
        </p:nvGrpSpPr>
        <p:grpSpPr bwMode="auto">
          <a:xfrm>
            <a:off x="3492500" y="1833563"/>
            <a:ext cx="4140200" cy="419100"/>
            <a:chOff x="2082" y="981"/>
            <a:chExt cx="2608" cy="264"/>
          </a:xfrm>
        </p:grpSpPr>
        <p:sp>
          <p:nvSpPr>
            <p:cNvPr id="13335" name="Rectangle 17"/>
            <p:cNvSpPr>
              <a:spLocks noChangeAspect="1" noChangeArrowheads="1"/>
            </p:cNvSpPr>
            <p:nvPr/>
          </p:nvSpPr>
          <p:spPr bwMode="auto">
            <a:xfrm>
              <a:off x="2082" y="981"/>
              <a:ext cx="1161" cy="2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0">
                  <a:solidFill>
                    <a:srgbClr val="0000FF"/>
                  </a:solidFill>
                </a:rPr>
                <a:t>Right ear</a:t>
              </a:r>
            </a:p>
          </p:txBody>
        </p:sp>
        <p:sp>
          <p:nvSpPr>
            <p:cNvPr id="13336" name="Freeform 18"/>
            <p:cNvSpPr>
              <a:spLocks/>
            </p:cNvSpPr>
            <p:nvPr/>
          </p:nvSpPr>
          <p:spPr bwMode="auto">
            <a:xfrm>
              <a:off x="3406" y="1060"/>
              <a:ext cx="1284" cy="132"/>
            </a:xfrm>
            <a:custGeom>
              <a:avLst/>
              <a:gdLst>
                <a:gd name="T0" fmla="*/ 20 w 1284"/>
                <a:gd name="T1" fmla="*/ 86 h 132"/>
                <a:gd name="T2" fmla="*/ 56 w 1284"/>
                <a:gd name="T3" fmla="*/ 86 h 132"/>
                <a:gd name="T4" fmla="*/ 94 w 1284"/>
                <a:gd name="T5" fmla="*/ 86 h 132"/>
                <a:gd name="T6" fmla="*/ 130 w 1284"/>
                <a:gd name="T7" fmla="*/ 86 h 132"/>
                <a:gd name="T8" fmla="*/ 168 w 1284"/>
                <a:gd name="T9" fmla="*/ 86 h 132"/>
                <a:gd name="T10" fmla="*/ 206 w 1284"/>
                <a:gd name="T11" fmla="*/ 86 h 132"/>
                <a:gd name="T12" fmla="*/ 242 w 1284"/>
                <a:gd name="T13" fmla="*/ 86 h 132"/>
                <a:gd name="T14" fmla="*/ 280 w 1284"/>
                <a:gd name="T15" fmla="*/ 86 h 132"/>
                <a:gd name="T16" fmla="*/ 316 w 1284"/>
                <a:gd name="T17" fmla="*/ 26 h 132"/>
                <a:gd name="T18" fmla="*/ 354 w 1284"/>
                <a:gd name="T19" fmla="*/ 80 h 132"/>
                <a:gd name="T20" fmla="*/ 390 w 1284"/>
                <a:gd name="T21" fmla="*/ 120 h 132"/>
                <a:gd name="T22" fmla="*/ 428 w 1284"/>
                <a:gd name="T23" fmla="*/ 76 h 132"/>
                <a:gd name="T24" fmla="*/ 466 w 1284"/>
                <a:gd name="T25" fmla="*/ 132 h 132"/>
                <a:gd name="T26" fmla="*/ 502 w 1284"/>
                <a:gd name="T27" fmla="*/ 102 h 132"/>
                <a:gd name="T28" fmla="*/ 540 w 1284"/>
                <a:gd name="T29" fmla="*/ 86 h 132"/>
                <a:gd name="T30" fmla="*/ 578 w 1284"/>
                <a:gd name="T31" fmla="*/ 116 h 132"/>
                <a:gd name="T32" fmla="*/ 614 w 1284"/>
                <a:gd name="T33" fmla="*/ 76 h 132"/>
                <a:gd name="T34" fmla="*/ 652 w 1284"/>
                <a:gd name="T35" fmla="*/ 90 h 132"/>
                <a:gd name="T36" fmla="*/ 688 w 1284"/>
                <a:gd name="T37" fmla="*/ 94 h 132"/>
                <a:gd name="T38" fmla="*/ 726 w 1284"/>
                <a:gd name="T39" fmla="*/ 86 h 132"/>
                <a:gd name="T40" fmla="*/ 764 w 1284"/>
                <a:gd name="T41" fmla="*/ 90 h 132"/>
                <a:gd name="T42" fmla="*/ 800 w 1284"/>
                <a:gd name="T43" fmla="*/ 74 h 132"/>
                <a:gd name="T44" fmla="*/ 838 w 1284"/>
                <a:gd name="T45" fmla="*/ 78 h 132"/>
                <a:gd name="T46" fmla="*/ 876 w 1284"/>
                <a:gd name="T47" fmla="*/ 88 h 132"/>
                <a:gd name="T48" fmla="*/ 912 w 1284"/>
                <a:gd name="T49" fmla="*/ 76 h 132"/>
                <a:gd name="T50" fmla="*/ 950 w 1284"/>
                <a:gd name="T51" fmla="*/ 78 h 132"/>
                <a:gd name="T52" fmla="*/ 986 w 1284"/>
                <a:gd name="T53" fmla="*/ 80 h 132"/>
                <a:gd name="T54" fmla="*/ 1024 w 1284"/>
                <a:gd name="T55" fmla="*/ 82 h 132"/>
                <a:gd name="T56" fmla="*/ 1060 w 1284"/>
                <a:gd name="T57" fmla="*/ 78 h 132"/>
                <a:gd name="T58" fmla="*/ 1098 w 1284"/>
                <a:gd name="T59" fmla="*/ 92 h 132"/>
                <a:gd name="T60" fmla="*/ 1136 w 1284"/>
                <a:gd name="T61" fmla="*/ 90 h 132"/>
                <a:gd name="T62" fmla="*/ 1172 w 1284"/>
                <a:gd name="T63" fmla="*/ 90 h 132"/>
                <a:gd name="T64" fmla="*/ 1210 w 1284"/>
                <a:gd name="T65" fmla="*/ 78 h 132"/>
                <a:gd name="T66" fmla="*/ 1246 w 1284"/>
                <a:gd name="T67" fmla="*/ 86 h 132"/>
                <a:gd name="T68" fmla="*/ 1284 w 1284"/>
                <a:gd name="T69" fmla="*/ 94 h 1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84" h="132">
                  <a:moveTo>
                    <a:pt x="0" y="86"/>
                  </a:moveTo>
                  <a:lnTo>
                    <a:pt x="20" y="86"/>
                  </a:lnTo>
                  <a:lnTo>
                    <a:pt x="38" y="86"/>
                  </a:lnTo>
                  <a:lnTo>
                    <a:pt x="56" y="86"/>
                  </a:lnTo>
                  <a:lnTo>
                    <a:pt x="76" y="86"/>
                  </a:lnTo>
                  <a:lnTo>
                    <a:pt x="94" y="86"/>
                  </a:lnTo>
                  <a:lnTo>
                    <a:pt x="112" y="86"/>
                  </a:lnTo>
                  <a:lnTo>
                    <a:pt x="130" y="86"/>
                  </a:lnTo>
                  <a:lnTo>
                    <a:pt x="150" y="86"/>
                  </a:lnTo>
                  <a:lnTo>
                    <a:pt x="168" y="86"/>
                  </a:lnTo>
                  <a:lnTo>
                    <a:pt x="186" y="86"/>
                  </a:lnTo>
                  <a:lnTo>
                    <a:pt x="206" y="86"/>
                  </a:lnTo>
                  <a:lnTo>
                    <a:pt x="224" y="86"/>
                  </a:lnTo>
                  <a:lnTo>
                    <a:pt x="242" y="86"/>
                  </a:lnTo>
                  <a:lnTo>
                    <a:pt x="260" y="86"/>
                  </a:lnTo>
                  <a:lnTo>
                    <a:pt x="280" y="86"/>
                  </a:lnTo>
                  <a:lnTo>
                    <a:pt x="298" y="82"/>
                  </a:lnTo>
                  <a:lnTo>
                    <a:pt x="316" y="26"/>
                  </a:lnTo>
                  <a:lnTo>
                    <a:pt x="336" y="0"/>
                  </a:lnTo>
                  <a:lnTo>
                    <a:pt x="354" y="80"/>
                  </a:lnTo>
                  <a:lnTo>
                    <a:pt x="372" y="94"/>
                  </a:lnTo>
                  <a:lnTo>
                    <a:pt x="390" y="120"/>
                  </a:lnTo>
                  <a:lnTo>
                    <a:pt x="410" y="120"/>
                  </a:lnTo>
                  <a:lnTo>
                    <a:pt x="428" y="76"/>
                  </a:lnTo>
                  <a:lnTo>
                    <a:pt x="446" y="124"/>
                  </a:lnTo>
                  <a:lnTo>
                    <a:pt x="466" y="132"/>
                  </a:lnTo>
                  <a:lnTo>
                    <a:pt x="484" y="118"/>
                  </a:lnTo>
                  <a:lnTo>
                    <a:pt x="502" y="102"/>
                  </a:lnTo>
                  <a:lnTo>
                    <a:pt x="522" y="74"/>
                  </a:lnTo>
                  <a:lnTo>
                    <a:pt x="540" y="86"/>
                  </a:lnTo>
                  <a:lnTo>
                    <a:pt x="558" y="88"/>
                  </a:lnTo>
                  <a:lnTo>
                    <a:pt x="578" y="116"/>
                  </a:lnTo>
                  <a:lnTo>
                    <a:pt x="596" y="112"/>
                  </a:lnTo>
                  <a:lnTo>
                    <a:pt x="614" y="76"/>
                  </a:lnTo>
                  <a:lnTo>
                    <a:pt x="634" y="96"/>
                  </a:lnTo>
                  <a:lnTo>
                    <a:pt x="652" y="90"/>
                  </a:lnTo>
                  <a:lnTo>
                    <a:pt x="670" y="82"/>
                  </a:lnTo>
                  <a:lnTo>
                    <a:pt x="688" y="94"/>
                  </a:lnTo>
                  <a:lnTo>
                    <a:pt x="708" y="82"/>
                  </a:lnTo>
                  <a:lnTo>
                    <a:pt x="726" y="86"/>
                  </a:lnTo>
                  <a:lnTo>
                    <a:pt x="744" y="86"/>
                  </a:lnTo>
                  <a:lnTo>
                    <a:pt x="764" y="90"/>
                  </a:lnTo>
                  <a:lnTo>
                    <a:pt x="782" y="82"/>
                  </a:lnTo>
                  <a:lnTo>
                    <a:pt x="800" y="74"/>
                  </a:lnTo>
                  <a:lnTo>
                    <a:pt x="820" y="76"/>
                  </a:lnTo>
                  <a:lnTo>
                    <a:pt x="838" y="78"/>
                  </a:lnTo>
                  <a:lnTo>
                    <a:pt x="856" y="88"/>
                  </a:lnTo>
                  <a:lnTo>
                    <a:pt x="876" y="88"/>
                  </a:lnTo>
                  <a:lnTo>
                    <a:pt x="894" y="78"/>
                  </a:lnTo>
                  <a:lnTo>
                    <a:pt x="912" y="76"/>
                  </a:lnTo>
                  <a:lnTo>
                    <a:pt x="930" y="74"/>
                  </a:lnTo>
                  <a:lnTo>
                    <a:pt x="950" y="78"/>
                  </a:lnTo>
                  <a:lnTo>
                    <a:pt x="968" y="78"/>
                  </a:lnTo>
                  <a:lnTo>
                    <a:pt x="986" y="80"/>
                  </a:lnTo>
                  <a:lnTo>
                    <a:pt x="1006" y="86"/>
                  </a:lnTo>
                  <a:lnTo>
                    <a:pt x="1024" y="82"/>
                  </a:lnTo>
                  <a:lnTo>
                    <a:pt x="1042" y="76"/>
                  </a:lnTo>
                  <a:lnTo>
                    <a:pt x="1060" y="78"/>
                  </a:lnTo>
                  <a:lnTo>
                    <a:pt x="1080" y="88"/>
                  </a:lnTo>
                  <a:lnTo>
                    <a:pt x="1098" y="92"/>
                  </a:lnTo>
                  <a:lnTo>
                    <a:pt x="1116" y="94"/>
                  </a:lnTo>
                  <a:lnTo>
                    <a:pt x="1136" y="90"/>
                  </a:lnTo>
                  <a:lnTo>
                    <a:pt x="1154" y="82"/>
                  </a:lnTo>
                  <a:lnTo>
                    <a:pt x="1172" y="90"/>
                  </a:lnTo>
                  <a:lnTo>
                    <a:pt x="1190" y="84"/>
                  </a:lnTo>
                  <a:lnTo>
                    <a:pt x="1210" y="78"/>
                  </a:lnTo>
                  <a:lnTo>
                    <a:pt x="1228" y="86"/>
                  </a:lnTo>
                  <a:lnTo>
                    <a:pt x="1246" y="86"/>
                  </a:lnTo>
                  <a:lnTo>
                    <a:pt x="1266" y="86"/>
                  </a:lnTo>
                  <a:lnTo>
                    <a:pt x="1284" y="94"/>
                  </a:lnTo>
                </a:path>
              </a:pathLst>
            </a:custGeom>
            <a:noFill/>
            <a:ln w="3810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486419" name="Group 19"/>
          <p:cNvGrpSpPr>
            <a:grpSpLocks/>
          </p:cNvGrpSpPr>
          <p:nvPr/>
        </p:nvGrpSpPr>
        <p:grpSpPr bwMode="auto">
          <a:xfrm>
            <a:off x="5046663" y="1879600"/>
            <a:ext cx="4349750" cy="4429125"/>
            <a:chOff x="2971" y="1019"/>
            <a:chExt cx="2740" cy="2790"/>
          </a:xfrm>
        </p:grpSpPr>
        <p:grpSp>
          <p:nvGrpSpPr>
            <p:cNvPr id="13323" name="Group 20"/>
            <p:cNvGrpSpPr>
              <a:grpSpLocks/>
            </p:cNvGrpSpPr>
            <p:nvPr/>
          </p:nvGrpSpPr>
          <p:grpSpPr bwMode="auto">
            <a:xfrm>
              <a:off x="3490" y="1019"/>
              <a:ext cx="2221" cy="2153"/>
              <a:chOff x="3490" y="1019"/>
              <a:chExt cx="2221" cy="2153"/>
            </a:xfrm>
          </p:grpSpPr>
          <p:sp>
            <p:nvSpPr>
              <p:cNvPr id="13325" name="Line 21"/>
              <p:cNvSpPr>
                <a:spLocks noChangeShapeType="1"/>
              </p:cNvSpPr>
              <p:nvPr/>
            </p:nvSpPr>
            <p:spPr bwMode="auto">
              <a:xfrm>
                <a:off x="3503" y="1204"/>
                <a:ext cx="1296" cy="0"/>
              </a:xfrm>
              <a:prstGeom prst="line">
                <a:avLst/>
              </a:prstGeom>
              <a:noFill/>
              <a:ln w="254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26" name="Line 22"/>
              <p:cNvSpPr>
                <a:spLocks noChangeShapeType="1"/>
              </p:cNvSpPr>
              <p:nvPr/>
            </p:nvSpPr>
            <p:spPr bwMode="auto">
              <a:xfrm>
                <a:off x="3503" y="1047"/>
                <a:ext cx="1296" cy="0"/>
              </a:xfrm>
              <a:prstGeom prst="line">
                <a:avLst/>
              </a:prstGeom>
              <a:noFill/>
              <a:ln w="254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27" name="Line 23"/>
              <p:cNvSpPr>
                <a:spLocks noChangeShapeType="1"/>
              </p:cNvSpPr>
              <p:nvPr/>
            </p:nvSpPr>
            <p:spPr bwMode="auto">
              <a:xfrm>
                <a:off x="3490" y="1636"/>
                <a:ext cx="1296" cy="0"/>
              </a:xfrm>
              <a:prstGeom prst="line">
                <a:avLst/>
              </a:prstGeom>
              <a:noFill/>
              <a:ln w="254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28" name="Line 24"/>
              <p:cNvSpPr>
                <a:spLocks noChangeShapeType="1"/>
              </p:cNvSpPr>
              <p:nvPr/>
            </p:nvSpPr>
            <p:spPr bwMode="auto">
              <a:xfrm>
                <a:off x="3538" y="3172"/>
                <a:ext cx="1296" cy="0"/>
              </a:xfrm>
              <a:prstGeom prst="line">
                <a:avLst/>
              </a:prstGeom>
              <a:noFill/>
              <a:ln w="254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29" name="Line 25"/>
              <p:cNvSpPr>
                <a:spLocks noChangeShapeType="1"/>
              </p:cNvSpPr>
              <p:nvPr/>
            </p:nvSpPr>
            <p:spPr bwMode="auto">
              <a:xfrm>
                <a:off x="4865" y="1019"/>
                <a:ext cx="0" cy="19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30" name="Line 26"/>
              <p:cNvSpPr>
                <a:spLocks noChangeShapeType="1"/>
              </p:cNvSpPr>
              <p:nvPr/>
            </p:nvSpPr>
            <p:spPr bwMode="auto">
              <a:xfrm>
                <a:off x="4860" y="1617"/>
                <a:ext cx="0" cy="1536"/>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31" name="Line 27"/>
              <p:cNvSpPr>
                <a:spLocks noChangeShapeType="1"/>
              </p:cNvSpPr>
              <p:nvPr/>
            </p:nvSpPr>
            <p:spPr bwMode="auto">
              <a:xfrm rot="10800000" flipV="1">
                <a:off x="4882" y="1102"/>
                <a:ext cx="19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32" name="Line 28"/>
              <p:cNvSpPr>
                <a:spLocks noChangeShapeType="1"/>
              </p:cNvSpPr>
              <p:nvPr/>
            </p:nvSpPr>
            <p:spPr bwMode="auto">
              <a:xfrm rot="10800000" flipV="1">
                <a:off x="4882" y="2398"/>
                <a:ext cx="19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33" name="Line 29"/>
              <p:cNvSpPr>
                <a:spLocks noChangeShapeType="1"/>
              </p:cNvSpPr>
              <p:nvPr/>
            </p:nvSpPr>
            <p:spPr bwMode="auto">
              <a:xfrm>
                <a:off x="5074" y="1102"/>
                <a:ext cx="0" cy="12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34" name="Text Box 30"/>
              <p:cNvSpPr txBox="1">
                <a:spLocks noChangeArrowheads="1"/>
              </p:cNvSpPr>
              <p:nvPr/>
            </p:nvSpPr>
            <p:spPr bwMode="auto">
              <a:xfrm>
                <a:off x="4895" y="1582"/>
                <a:ext cx="816" cy="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0">
                    <a:latin typeface="Times New Roman" panose="02020603050405020304" pitchFamily="18" charset="0"/>
                    <a:cs typeface="Times New Roman" panose="02020603050405020304" pitchFamily="18" charset="0"/>
                  </a:rPr>
                  <a:t>Δ dB</a:t>
                </a:r>
                <a:endParaRPr lang="en-US" altLang="en-US" sz="2400" b="0">
                  <a:latin typeface="Times New Roman" panose="02020603050405020304" pitchFamily="18" charset="0"/>
                </a:endParaRPr>
              </a:p>
            </p:txBody>
          </p:sp>
        </p:grpSp>
        <p:sp>
          <p:nvSpPr>
            <p:cNvPr id="13324" name="Text Box 31"/>
            <p:cNvSpPr txBox="1">
              <a:spLocks noChangeArrowheads="1"/>
            </p:cNvSpPr>
            <p:nvPr/>
          </p:nvSpPr>
          <p:spPr bwMode="auto">
            <a:xfrm>
              <a:off x="2971" y="3521"/>
              <a:ext cx="217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GB" altLang="en-US" sz="2400" b="0"/>
                <a:t> Binaural disparity cues</a:t>
              </a:r>
              <a:endParaRPr lang="en-US" altLang="en-US" sz="2400" b="0"/>
            </a:p>
          </p:txBody>
        </p:sp>
      </p:grpSp>
      <p:pic>
        <p:nvPicPr>
          <p:cNvPr id="13322" name="Picture 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2063750"/>
            <a:ext cx="2619375" cy="294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864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86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304800" y="517525"/>
            <a:ext cx="7772400" cy="528638"/>
          </a:xfrm>
          <a:ln/>
        </p:spPr>
        <p:txBody>
          <a:bodyPr/>
          <a:lstStyle/>
          <a:p>
            <a:r>
              <a:rPr lang="en-GB" altLang="en-US" sz="2800">
                <a:solidFill>
                  <a:schemeClr val="tx1"/>
                </a:solidFill>
              </a:rPr>
              <a:t>Interaural Time Difference (ITD) Cues</a:t>
            </a:r>
          </a:p>
        </p:txBody>
      </p:sp>
      <p:sp>
        <p:nvSpPr>
          <p:cNvPr id="102404" name="Rectangle 4"/>
          <p:cNvSpPr>
            <a:spLocks noChangeArrowheads="1"/>
          </p:cNvSpPr>
          <p:nvPr/>
        </p:nvSpPr>
        <p:spPr bwMode="auto">
          <a:xfrm>
            <a:off x="152400" y="1447800"/>
            <a:ext cx="4191000" cy="3276600"/>
          </a:xfrm>
          <a:prstGeom prst="rect">
            <a:avLst/>
          </a:prstGeom>
          <a:solidFill>
            <a:srgbClr val="000000"/>
          </a:solidFill>
          <a:ln w="9525">
            <a:solidFill>
              <a:schemeClr val="tx1"/>
            </a:solidFill>
            <a:miter lim="800000"/>
            <a:headEnd/>
            <a:tailEnd/>
          </a:ln>
          <a:effectLst>
            <a:outerShdw dist="107763" dir="2700000" algn="ctr" rotWithShape="0">
              <a:schemeClr val="bg2"/>
            </a:outerShdw>
          </a:effectLst>
        </p:spPr>
        <p:txBody>
          <a:bodyPr wrap="none" anchor="ctr"/>
          <a:lstStyle/>
          <a:p>
            <a:endParaRPr lang="en-GB"/>
          </a:p>
        </p:txBody>
      </p:sp>
      <p:pic>
        <p:nvPicPr>
          <p:cNvPr id="1024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8650" y="2203450"/>
            <a:ext cx="1812925"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2406" name="Object 6"/>
          <p:cNvGraphicFramePr>
            <a:graphicFrameLocks noChangeAspect="1"/>
          </p:cNvGraphicFramePr>
          <p:nvPr/>
        </p:nvGraphicFramePr>
        <p:xfrm>
          <a:off x="617538" y="1573213"/>
          <a:ext cx="793750" cy="1143000"/>
        </p:xfrm>
        <a:graphic>
          <a:graphicData uri="http://schemas.openxmlformats.org/presentationml/2006/ole">
            <mc:AlternateContent xmlns:mc="http://schemas.openxmlformats.org/markup-compatibility/2006">
              <mc:Choice xmlns:v="urn:schemas-microsoft-com:vml" Requires="v">
                <p:oleObj spid="_x0000_s78868" name="Bitmap Image" r:id="rId4" imgW="1038370" imgH="1380952" progId="Paint.Picture">
                  <p:embed/>
                </p:oleObj>
              </mc:Choice>
              <mc:Fallback>
                <p:oleObj name="Bitmap Image" r:id="rId4" imgW="1038370" imgH="1380952"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538" y="1573213"/>
                        <a:ext cx="7937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07" name="Line 7"/>
          <p:cNvSpPr>
            <a:spLocks noChangeShapeType="1"/>
          </p:cNvSpPr>
          <p:nvPr/>
        </p:nvSpPr>
        <p:spPr bwMode="auto">
          <a:xfrm>
            <a:off x="1374775" y="2392363"/>
            <a:ext cx="873125" cy="757237"/>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408" name="Line 8"/>
          <p:cNvSpPr>
            <a:spLocks noChangeShapeType="1"/>
          </p:cNvSpPr>
          <p:nvPr/>
        </p:nvSpPr>
        <p:spPr bwMode="auto">
          <a:xfrm>
            <a:off x="1374775" y="2392363"/>
            <a:ext cx="1920875" cy="693737"/>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409" name="Rectangle 9"/>
          <p:cNvSpPr>
            <a:spLocks noChangeArrowheads="1"/>
          </p:cNvSpPr>
          <p:nvPr/>
        </p:nvSpPr>
        <p:spPr bwMode="auto">
          <a:xfrm>
            <a:off x="1952625" y="1643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grpSp>
        <p:nvGrpSpPr>
          <p:cNvPr id="102415" name="Group 15"/>
          <p:cNvGrpSpPr>
            <a:grpSpLocks/>
          </p:cNvGrpSpPr>
          <p:nvPr/>
        </p:nvGrpSpPr>
        <p:grpSpPr bwMode="auto">
          <a:xfrm>
            <a:off x="4495800" y="1447800"/>
            <a:ext cx="4267200" cy="3352800"/>
            <a:chOff x="2976" y="796"/>
            <a:chExt cx="2448" cy="1670"/>
          </a:xfrm>
        </p:grpSpPr>
        <p:pic>
          <p:nvPicPr>
            <p:cNvPr id="10241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6" y="796"/>
              <a:ext cx="2448" cy="1670"/>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102412" name="Text Box 12"/>
            <p:cNvSpPr txBox="1">
              <a:spLocks noChangeArrowheads="1"/>
            </p:cNvSpPr>
            <p:nvPr/>
          </p:nvSpPr>
          <p:spPr bwMode="auto">
            <a:xfrm>
              <a:off x="3043" y="864"/>
              <a:ext cx="397" cy="22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00000"/>
                </a:lnSpc>
                <a:spcBef>
                  <a:spcPct val="0"/>
                </a:spcBef>
                <a:buSzTx/>
                <a:buFontTx/>
                <a:buNone/>
              </a:pPr>
              <a:r>
                <a:rPr lang="en-GB" altLang="en-US" sz="2400">
                  <a:latin typeface="Times New Roman" panose="02020603050405020304" pitchFamily="18" charset="0"/>
                </a:rPr>
                <a:t>ITD</a:t>
              </a:r>
            </a:p>
          </p:txBody>
        </p:sp>
      </p:grpSp>
      <p:grpSp>
        <p:nvGrpSpPr>
          <p:cNvPr id="102419" name="Group 19"/>
          <p:cNvGrpSpPr>
            <a:grpSpLocks/>
          </p:cNvGrpSpPr>
          <p:nvPr/>
        </p:nvGrpSpPr>
        <p:grpSpPr bwMode="auto">
          <a:xfrm>
            <a:off x="609600" y="3124200"/>
            <a:ext cx="2667000" cy="1143000"/>
            <a:chOff x="480" y="2352"/>
            <a:chExt cx="1680" cy="720"/>
          </a:xfrm>
        </p:grpSpPr>
        <p:graphicFrame>
          <p:nvGraphicFramePr>
            <p:cNvPr id="102416" name="Object 16"/>
            <p:cNvGraphicFramePr>
              <a:graphicFrameLocks noChangeAspect="1"/>
            </p:cNvGraphicFramePr>
            <p:nvPr/>
          </p:nvGraphicFramePr>
          <p:xfrm>
            <a:off x="480" y="2352"/>
            <a:ext cx="500" cy="720"/>
          </p:xfrm>
          <a:graphic>
            <a:graphicData uri="http://schemas.openxmlformats.org/presentationml/2006/ole">
              <mc:AlternateContent xmlns:mc="http://schemas.openxmlformats.org/markup-compatibility/2006">
                <mc:Choice xmlns:v="urn:schemas-microsoft-com:vml" Requires="v">
                  <p:oleObj spid="_x0000_s78869" name="Bitmap Image" r:id="rId7" imgW="1038370" imgH="1380952" progId="Paint.Picture">
                    <p:embed/>
                  </p:oleObj>
                </mc:Choice>
                <mc:Fallback>
                  <p:oleObj name="Bitmap Image" r:id="rId7" imgW="1038370" imgH="1380952"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 y="2352"/>
                          <a:ext cx="500" cy="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17" name="Line 17"/>
            <p:cNvSpPr>
              <a:spLocks noChangeShapeType="1"/>
            </p:cNvSpPr>
            <p:nvPr/>
          </p:nvSpPr>
          <p:spPr bwMode="auto">
            <a:xfrm flipV="1">
              <a:off x="912" y="2400"/>
              <a:ext cx="600" cy="416"/>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418" name="Line 18"/>
            <p:cNvSpPr>
              <a:spLocks noChangeShapeType="1"/>
            </p:cNvSpPr>
            <p:nvPr/>
          </p:nvSpPr>
          <p:spPr bwMode="auto">
            <a:xfrm flipV="1">
              <a:off x="912" y="2352"/>
              <a:ext cx="1248" cy="480"/>
            </a:xfrm>
            <a:prstGeom prst="line">
              <a:avLst/>
            </a:prstGeom>
            <a:noFill/>
            <a:ln w="381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02420" name="Rectangle 20"/>
          <p:cNvSpPr>
            <a:spLocks noGrp="1" noChangeArrowheads="1"/>
          </p:cNvSpPr>
          <p:nvPr>
            <p:ph type="body" idx="1"/>
          </p:nvPr>
        </p:nvSpPr>
        <p:spPr>
          <a:xfrm>
            <a:off x="1371600" y="5105400"/>
            <a:ext cx="7158038" cy="914400"/>
          </a:xfrm>
          <a:ln/>
        </p:spPr>
        <p:txBody>
          <a:bodyPr/>
          <a:lstStyle/>
          <a:p>
            <a:pPr marL="0" indent="0">
              <a:buFontTx/>
              <a:buNone/>
            </a:pPr>
            <a:r>
              <a:rPr lang="en-GB" altLang="en-US"/>
              <a:t>ITDs are powerful cues to sound source direction, but they are ambiguous (“cones of confusion”)</a:t>
            </a:r>
          </a:p>
        </p:txBody>
      </p:sp>
    </p:spTree>
    <p:extLst>
      <p:ext uri="{BB962C8B-B14F-4D97-AF65-F5344CB8AC3E}">
        <p14:creationId xmlns:p14="http://schemas.microsoft.com/office/powerpoint/2010/main" val="1836786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24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02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Binaural Beats</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4512" y="2084525"/>
            <a:ext cx="5894975" cy="3557312"/>
          </a:xfrm>
        </p:spPr>
      </p:pic>
    </p:spTree>
    <p:extLst>
      <p:ext uri="{BB962C8B-B14F-4D97-AF65-F5344CB8AC3E}">
        <p14:creationId xmlns:p14="http://schemas.microsoft.com/office/powerpoint/2010/main" val="20691050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5"/>
          <p:cNvGraphicFramePr>
            <a:graphicFrameLocks noChangeAspect="1"/>
          </p:cNvGraphicFramePr>
          <p:nvPr/>
        </p:nvGraphicFramePr>
        <p:xfrm>
          <a:off x="468313" y="3573463"/>
          <a:ext cx="2089150" cy="2019300"/>
        </p:xfrm>
        <a:graphic>
          <a:graphicData uri="http://schemas.openxmlformats.org/presentationml/2006/ole">
            <mc:AlternateContent xmlns:mc="http://schemas.openxmlformats.org/markup-compatibility/2006">
              <mc:Choice xmlns:v="urn:schemas-microsoft-com:vml" Requires="v">
                <p:oleObj spid="_x0000_s19484" name="CorelDRAW" r:id="rId4" imgW="1334187" imgH="1289520" progId="CorelDRAW.Graphic.13">
                  <p:embed/>
                </p:oleObj>
              </mc:Choice>
              <mc:Fallback>
                <p:oleObj name="CorelDRAW" r:id="rId4" imgW="1334187" imgH="1289520" progId="CorelDRAW.Graphic.1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3573463"/>
                        <a:ext cx="208915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59" name="Line 6"/>
          <p:cNvSpPr>
            <a:spLocks noChangeShapeType="1"/>
          </p:cNvSpPr>
          <p:nvPr/>
        </p:nvSpPr>
        <p:spPr bwMode="auto">
          <a:xfrm>
            <a:off x="620713" y="4722813"/>
            <a:ext cx="1792287" cy="3175"/>
          </a:xfrm>
          <a:prstGeom prst="line">
            <a:avLst/>
          </a:prstGeom>
          <a:noFill/>
          <a:ln w="34925">
            <a:solidFill>
              <a:srgbClr val="FF0000"/>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501767" name="Picture 7" descr="foto_mit_birger_kollmei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1773238"/>
            <a:ext cx="428625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8"/>
          <p:cNvSpPr>
            <a:spLocks noChangeArrowheads="1"/>
          </p:cNvSpPr>
          <p:nvPr/>
        </p:nvSpPr>
        <p:spPr bwMode="auto">
          <a:xfrm>
            <a:off x="34925" y="87313"/>
            <a:ext cx="8135938"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b="0">
                <a:latin typeface="Comic Sans MS" panose="030F0702030302020204" pitchFamily="66" charset="0"/>
              </a:rPr>
              <a:t>Head size matters….</a:t>
            </a:r>
          </a:p>
        </p:txBody>
      </p:sp>
      <p:graphicFrame>
        <p:nvGraphicFramePr>
          <p:cNvPr id="19462" name="Object 9"/>
          <p:cNvGraphicFramePr>
            <a:graphicFrameLocks noChangeAspect="1"/>
          </p:cNvGraphicFramePr>
          <p:nvPr/>
        </p:nvGraphicFramePr>
        <p:xfrm>
          <a:off x="512763" y="1557338"/>
          <a:ext cx="2908300" cy="3163887"/>
        </p:xfrm>
        <a:graphic>
          <a:graphicData uri="http://schemas.openxmlformats.org/presentationml/2006/ole">
            <mc:AlternateContent xmlns:mc="http://schemas.openxmlformats.org/markup-compatibility/2006">
              <mc:Choice xmlns:v="urn:schemas-microsoft-com:vml" Requires="v">
                <p:oleObj spid="_x0000_s19485" name="CorelDRAW" r:id="rId7" imgW="1710752" imgH="1861650" progId="CorelDRAW.Graphic.13">
                  <p:embed/>
                </p:oleObj>
              </mc:Choice>
              <mc:Fallback>
                <p:oleObj name="CorelDRAW" r:id="rId7" imgW="1710752" imgH="1861650" progId="CorelDRAW.Graphic.13">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763" y="1557338"/>
                        <a:ext cx="2908300" cy="316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3" name="Text Box 10"/>
          <p:cNvSpPr txBox="1">
            <a:spLocks noChangeArrowheads="1"/>
          </p:cNvSpPr>
          <p:nvPr/>
        </p:nvSpPr>
        <p:spPr bwMode="auto">
          <a:xfrm>
            <a:off x="971550" y="4724400"/>
            <a:ext cx="11128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a:sym typeface="Symbol" panose="05050102010706020507" pitchFamily="18" charset="2"/>
              </a:rPr>
              <a:t>20 cm</a:t>
            </a:r>
          </a:p>
          <a:p>
            <a:pPr eaLnBrk="1" hangingPunct="1">
              <a:spcBef>
                <a:spcPct val="0"/>
              </a:spcBef>
              <a:buFontTx/>
              <a:buNone/>
            </a:pPr>
            <a:r>
              <a:rPr lang="en-GB" altLang="en-US" sz="2000">
                <a:sym typeface="Symbol" panose="05050102010706020507" pitchFamily="18" charset="2"/>
              </a:rPr>
              <a:t>0.6 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1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ChangeArrowheads="1"/>
          </p:cNvSpPr>
          <p:nvPr/>
        </p:nvSpPr>
        <p:spPr bwMode="auto">
          <a:xfrm>
            <a:off x="755650" y="188913"/>
            <a:ext cx="8135938"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800" b="0">
                <a:latin typeface="Comic Sans MS" panose="030F0702030302020204" pitchFamily="66" charset="0"/>
              </a:rPr>
              <a:t>In species with pressure-gradient receivers, sounds can reach both sides of the eardrum</a:t>
            </a:r>
          </a:p>
        </p:txBody>
      </p:sp>
      <p:pic>
        <p:nvPicPr>
          <p:cNvPr id="21507" name="Picture 8" descr="AuditoryNeurosciFig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628775"/>
            <a:ext cx="590550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9"/>
          <p:cNvSpPr>
            <a:spLocks noChangeArrowheads="1"/>
          </p:cNvSpPr>
          <p:nvPr/>
        </p:nvSpPr>
        <p:spPr bwMode="auto">
          <a:xfrm>
            <a:off x="8101013" y="2781300"/>
            <a:ext cx="215900" cy="2159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21509" name="Line 12"/>
          <p:cNvSpPr>
            <a:spLocks noChangeShapeType="1"/>
          </p:cNvSpPr>
          <p:nvPr/>
        </p:nvSpPr>
        <p:spPr bwMode="auto">
          <a:xfrm>
            <a:off x="8215313" y="2997200"/>
            <a:ext cx="0" cy="9366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10" name="Rectangle 10"/>
          <p:cNvSpPr>
            <a:spLocks noChangeArrowheads="1"/>
          </p:cNvSpPr>
          <p:nvPr/>
        </p:nvSpPr>
        <p:spPr bwMode="auto">
          <a:xfrm>
            <a:off x="8101013" y="3860800"/>
            <a:ext cx="215900" cy="2159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21511" name="Line 13"/>
          <p:cNvSpPr>
            <a:spLocks noChangeShapeType="1"/>
          </p:cNvSpPr>
          <p:nvPr/>
        </p:nvSpPr>
        <p:spPr bwMode="auto">
          <a:xfrm>
            <a:off x="7524750" y="3068638"/>
            <a:ext cx="576263"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12" name="Line 14"/>
          <p:cNvSpPr>
            <a:spLocks noChangeShapeType="1"/>
          </p:cNvSpPr>
          <p:nvPr/>
        </p:nvSpPr>
        <p:spPr bwMode="auto">
          <a:xfrm flipH="1">
            <a:off x="8316913" y="2563813"/>
            <a:ext cx="431800" cy="8651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13" name="Text Box 15"/>
          <p:cNvSpPr txBox="1">
            <a:spLocks noChangeArrowheads="1"/>
          </p:cNvSpPr>
          <p:nvPr/>
        </p:nvSpPr>
        <p:spPr bwMode="auto">
          <a:xfrm>
            <a:off x="6877050" y="2682875"/>
            <a:ext cx="976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a:t>Sound</a:t>
            </a:r>
          </a:p>
        </p:txBody>
      </p:sp>
      <p:sp>
        <p:nvSpPr>
          <p:cNvPr id="21514" name="TextBox 1"/>
          <p:cNvSpPr txBox="1">
            <a:spLocks noChangeArrowheads="1"/>
          </p:cNvSpPr>
          <p:nvPr/>
        </p:nvSpPr>
        <p:spPr bwMode="auto">
          <a:xfrm>
            <a:off x="265113" y="6072188"/>
            <a:ext cx="8710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0"/>
              <a:t>However, mammalian ears are not pressure-gradient receivers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ad`s Tie">
  <a:themeElements>
    <a:clrScheme name="">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5">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5336</TotalTime>
  <Words>1228</Words>
  <Application>Microsoft Office PowerPoint</Application>
  <PresentationFormat>On-screen Show (4:3)</PresentationFormat>
  <Paragraphs>175</Paragraphs>
  <Slides>46</Slides>
  <Notes>15</Notes>
  <HiddenSlides>0</HiddenSlides>
  <MMClips>2</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4</vt:i4>
      </vt:variant>
      <vt:variant>
        <vt:lpstr>Slide Titles</vt:lpstr>
      </vt:variant>
      <vt:variant>
        <vt:i4>46</vt:i4>
      </vt:variant>
    </vt:vector>
  </HeadingPairs>
  <TitlesOfParts>
    <vt:vector size="60" baseType="lpstr">
      <vt:lpstr>Microsoft YaHei</vt:lpstr>
      <vt:lpstr>Arial</vt:lpstr>
      <vt:lpstr>Comic Sans MS</vt:lpstr>
      <vt:lpstr>NewCenturySchlbk</vt:lpstr>
      <vt:lpstr>Symbol</vt:lpstr>
      <vt:lpstr>Tahoma</vt:lpstr>
      <vt:lpstr>Times New Roman</vt:lpstr>
      <vt:lpstr>Wingdings</vt:lpstr>
      <vt:lpstr>Default Design</vt:lpstr>
      <vt:lpstr>Dad`s Tie</vt:lpstr>
      <vt:lpstr>Bitmap Image</vt:lpstr>
      <vt:lpstr>CorelDRAW</vt:lpstr>
      <vt:lpstr>Image</vt:lpstr>
      <vt:lpstr>Microsoft Word Picture</vt:lpstr>
      <vt:lpstr>Spatial Hearing</vt:lpstr>
      <vt:lpstr>PowerPoint Presentation</vt:lpstr>
      <vt:lpstr>PowerPoint Presentation</vt:lpstr>
      <vt:lpstr>PowerPoint Presentation</vt:lpstr>
      <vt:lpstr>Localizing a sound in space: binaural cues</vt:lpstr>
      <vt:lpstr>Interaural Time Difference (ITD) Cues</vt:lpstr>
      <vt:lpstr>Binaural Beats</vt:lpstr>
      <vt:lpstr>PowerPoint Presentation</vt:lpstr>
      <vt:lpstr>PowerPoint Presentation</vt:lpstr>
      <vt:lpstr>Interaural Level Cues (ILDs)</vt:lpstr>
      <vt:lpstr>Spectral (Monaural) Cues</vt:lpstr>
      <vt:lpstr>PowerPoint Presentation</vt:lpstr>
      <vt:lpstr>PowerPoint Presentation</vt:lpstr>
      <vt:lpstr>Adapting to Changes in Spectral Cues</vt:lpstr>
      <vt:lpstr>Break</vt:lpstr>
      <vt:lpstr>PowerPoint Presentation</vt:lpstr>
      <vt:lpstr>Neurons in the dorsal cochlear nucleus can detect spectral localization cues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Calyx of Held</vt:lpstr>
      <vt:lpstr>Measuring auditory localization performance</vt:lpstr>
      <vt:lpstr>PowerPoint Presentation</vt:lpstr>
      <vt:lpstr>Binaural Cues in the Barn Owl</vt:lpstr>
      <vt:lpstr>PowerPoint Presentation</vt:lpstr>
      <vt:lpstr>Sensory map registration in the mammalian superior colliculus</vt:lpstr>
      <vt:lpstr>Sensory map registration in the mammalian superior colliculus</vt:lpstr>
      <vt:lpstr>Break</vt:lpstr>
      <vt:lpstr>PowerPoint Presentation</vt:lpstr>
      <vt:lpstr>PowerPoint Presentation</vt:lpstr>
      <vt:lpstr>Creating Virtual Acoustic Space (VAS)</vt:lpstr>
      <vt:lpstr>VAS response fields of A1 neurons</vt:lpstr>
      <vt:lpstr>A1 Virtual Acoustic Space (VAS) Receptive Fields</vt:lpstr>
      <vt:lpstr>Predicting Space from  Spectrum</vt:lpstr>
      <vt:lpstr>Examples of Predicted and Observed Spatial Receptive Fields</vt:lpstr>
      <vt:lpstr>“Higher Order” Cortical Areas</vt:lpstr>
      <vt:lpstr>Are there “What” and “Where” Streams in Auditory Cortex?</vt:lpstr>
      <vt:lpstr>A “Panoramic” Code for Auditory Space?</vt:lpstr>
      <vt:lpstr>Responses to Artificial Vowels in Space</vt:lpstr>
      <vt:lpstr>Azimuth, Pitch and Timbre Sensitivity in Ferret Auditory Cortex</vt:lpstr>
      <vt:lpstr>Cortical Deactivation</vt:lpstr>
      <vt:lpstr>Further Reading</vt:lpstr>
    </vt:vector>
  </TitlesOfParts>
  <Company>University of Oxford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ajk</dc:creator>
  <cp:lastModifiedBy>jan</cp:lastModifiedBy>
  <cp:revision>160</cp:revision>
  <cp:lastPrinted>2016-10-31T20:45:42Z</cp:lastPrinted>
  <dcterms:created xsi:type="dcterms:W3CDTF">2005-01-04T09:49:02Z</dcterms:created>
  <dcterms:modified xsi:type="dcterms:W3CDTF">2018-09-28T05:45:19Z</dcterms:modified>
</cp:coreProperties>
</file>